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74" r:id="rId3"/>
    <p:sldId id="292" r:id="rId4"/>
    <p:sldId id="351" r:id="rId5"/>
    <p:sldId id="315" r:id="rId6"/>
    <p:sldId id="355" r:id="rId7"/>
    <p:sldId id="354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94" r:id="rId16"/>
    <p:sldId id="353" r:id="rId17"/>
    <p:sldId id="298" r:id="rId18"/>
    <p:sldId id="337" r:id="rId19"/>
    <p:sldId id="326" r:id="rId20"/>
    <p:sldId id="329" r:id="rId21"/>
    <p:sldId id="327" r:id="rId22"/>
    <p:sldId id="347" r:id="rId23"/>
    <p:sldId id="348" r:id="rId24"/>
    <p:sldId id="349" r:id="rId25"/>
    <p:sldId id="350" r:id="rId26"/>
    <p:sldId id="266" r:id="rId27"/>
    <p:sldId id="267" r:id="rId28"/>
    <p:sldId id="268" r:id="rId29"/>
    <p:sldId id="269" r:id="rId30"/>
    <p:sldId id="272" r:id="rId31"/>
    <p:sldId id="303" r:id="rId32"/>
    <p:sldId id="338" r:id="rId33"/>
    <p:sldId id="309" r:id="rId34"/>
    <p:sldId id="305" r:id="rId35"/>
    <p:sldId id="291" r:id="rId36"/>
    <p:sldId id="293" r:id="rId37"/>
    <p:sldId id="306" r:id="rId38"/>
    <p:sldId id="339" r:id="rId39"/>
    <p:sldId id="340" r:id="rId40"/>
    <p:sldId id="295" r:id="rId41"/>
    <p:sldId id="307" r:id="rId42"/>
    <p:sldId id="341" r:id="rId43"/>
    <p:sldId id="342" r:id="rId44"/>
    <p:sldId id="343" r:id="rId45"/>
    <p:sldId id="313" r:id="rId46"/>
    <p:sldId id="344" r:id="rId47"/>
    <p:sldId id="316" r:id="rId48"/>
    <p:sldId id="317" r:id="rId49"/>
    <p:sldId id="319" r:id="rId50"/>
    <p:sldId id="300" r:id="rId51"/>
    <p:sldId id="357" r:id="rId52"/>
    <p:sldId id="358" r:id="rId53"/>
    <p:sldId id="359" r:id="rId54"/>
    <p:sldId id="361" r:id="rId55"/>
    <p:sldId id="363" r:id="rId56"/>
    <p:sldId id="364" r:id="rId57"/>
    <p:sldId id="365" r:id="rId58"/>
    <p:sldId id="366" r:id="rId59"/>
    <p:sldId id="318" r:id="rId60"/>
    <p:sldId id="320" r:id="rId61"/>
    <p:sldId id="321" r:id="rId62"/>
    <p:sldId id="322" r:id="rId63"/>
    <p:sldId id="335" r:id="rId64"/>
    <p:sldId id="356" r:id="rId65"/>
    <p:sldId id="360" r:id="rId6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 dirty="0"/>
            <a:t>Diagramas </a:t>
          </a:r>
          <a:r>
            <a:rPr lang="es-ES" sz="1800" dirty="0" err="1"/>
            <a:t>SysML</a:t>
          </a:r>
          <a:r>
            <a:rPr lang="es-ES" sz="1800" dirty="0"/>
            <a:t> ™</a:t>
          </a:r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 dirty="0"/>
            <a:t>Nuevo Diagrama</a:t>
          </a:r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0338BF01-A130-4575-B680-6832B2831C09}" type="presOf" srcId="{BC13CE6A-9DBB-40E8-ACAF-2C6FE30373FD}" destId="{85F523EC-77D4-4EC4-8544-EF59F6C9CD33}" srcOrd="0" destOrd="0" presId="urn:microsoft.com/office/officeart/2008/layout/NameandTitleOrganizationalChart"/>
    <dgm:cxn modelId="{6DC23404-5DE0-4EDE-9D35-7694F80DFB2C}" type="presOf" srcId="{0E244F49-22E9-4BEF-BB4E-823FFA02C6BD}" destId="{D0B666A1-16BE-46C2-97BE-EDBB44E0178C}" srcOrd="0" destOrd="0" presId="urn:microsoft.com/office/officeart/2008/layout/NameandTitleOrganizationalChart"/>
    <dgm:cxn modelId="{375DA604-5117-4811-AE38-DB19FEFCDCAE}" type="presOf" srcId="{F21E15D0-D9C2-43FB-ACD7-B91E79D5975C}" destId="{8FACF95B-D449-4EF3-8D59-2B568D1EAFEF}" srcOrd="0" destOrd="0" presId="urn:microsoft.com/office/officeart/2008/layout/NameandTitleOrganizationalChart"/>
    <dgm:cxn modelId="{3EABE806-54FD-4188-A266-5C991F5BACA1}" type="presOf" srcId="{38297F9C-9474-4AD2-AA7A-6CEFEB28698F}" destId="{4F6BCC04-1A09-4231-83A0-C6163E9CEB5F}" srcOrd="1" destOrd="0" presId="urn:microsoft.com/office/officeart/2008/layout/NameandTitleOrganizationalChart"/>
    <dgm:cxn modelId="{59A33808-5D5E-4A28-A353-88FCF744585E}" type="presOf" srcId="{85CC51CC-C44D-4CC9-A250-BEA99C8C6080}" destId="{C7EC98A2-2B1D-42A0-AF52-39B5B6851D43}" srcOrd="0" destOrd="0" presId="urn:microsoft.com/office/officeart/2008/layout/NameandTitleOrganizationalChart"/>
    <dgm:cxn modelId="{12D71109-0716-493B-9825-C240C6F64D6F}" type="presOf" srcId="{38297F9C-9474-4AD2-AA7A-6CEFEB28698F}" destId="{3F491F66-2E46-4797-8BB0-F3935652718F}" srcOrd="0" destOrd="0" presId="urn:microsoft.com/office/officeart/2008/layout/NameandTitleOrganizationalChart"/>
    <dgm:cxn modelId="{D2179809-2437-4A48-8B16-4B35DFC3F43C}" type="presOf" srcId="{332787FA-10F5-4FBC-9635-49D4EDC6522E}" destId="{70939A82-6DE5-4812-A052-7437D3E0E31F}" srcOrd="0" destOrd="0" presId="urn:microsoft.com/office/officeart/2008/layout/NameandTitleOrganizationalChart"/>
    <dgm:cxn modelId="{06192C0F-9535-493E-90A7-16D4E36BA74B}" type="presOf" srcId="{521E5B01-415B-4D57-88E2-40185180D562}" destId="{D9CD813F-F627-4B03-B46A-205AD3DF1DA7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4F7B5F1A-42DD-4CD7-920D-86C955C58A15}" type="presOf" srcId="{A12A389E-087C-4684-8B80-36672DB114F5}" destId="{9D49C236-10DA-4B19-8C58-AD67319B9E62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0A3B051E-1B5C-4B83-867C-7908BD23FF10}" type="presOf" srcId="{6E5A40FF-A5A6-4883-829F-9957A254A858}" destId="{2E6FCDBC-1159-4386-AE19-9A361CAAF47D}" srcOrd="0" destOrd="0" presId="urn:microsoft.com/office/officeart/2008/layout/NameandTitleOrganizationalChart"/>
    <dgm:cxn modelId="{63ED9F1F-267F-4289-937F-766B19F0EFEB}" type="presOf" srcId="{6AAC12E8-E0AF-47E8-96EC-998019FD4F49}" destId="{9709197F-5222-4DA4-820A-3A2AFFC38E34}" srcOrd="0" destOrd="0" presId="urn:microsoft.com/office/officeart/2008/layout/NameandTitleOrganizationalChart"/>
    <dgm:cxn modelId="{3AA13B20-0FD7-400B-B82D-E99CC2B22EB6}" type="presOf" srcId="{AF68C9BC-AB68-41CE-A311-46274BE8F14D}" destId="{E0B9FE0C-0F10-441B-AB91-11F21257A4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878DA28-CDA3-44F6-A94C-8725D4E350B0}" type="presOf" srcId="{BD059510-63DB-42CD-8BC0-F4DEFFBBA126}" destId="{FBF9390F-75C5-4948-B5CE-026D57B8C2FB}" srcOrd="1" destOrd="0" presId="urn:microsoft.com/office/officeart/2008/layout/NameandTitleOrganizationalChart"/>
    <dgm:cxn modelId="{0F7A8C29-F389-4DE4-9E8E-246C94A9BEF2}" type="presOf" srcId="{970394E2-CFB3-44FF-8C08-6906D8DCAAF5}" destId="{7F8539F7-70D7-4349-A9A7-95CB978719F7}" srcOrd="0" destOrd="0" presId="urn:microsoft.com/office/officeart/2008/layout/NameandTitleOrganizationalChart"/>
    <dgm:cxn modelId="{107E202D-6308-4A6A-9A22-BE662CE00AA4}" type="presOf" srcId="{6AAC12E8-E0AF-47E8-96EC-998019FD4F49}" destId="{C6B0EEF6-0018-4961-97B1-A4F77564034D}" srcOrd="1" destOrd="0" presId="urn:microsoft.com/office/officeart/2008/layout/NameandTitleOrganizationalChart"/>
    <dgm:cxn modelId="{ECE55837-3767-41C4-A609-F53D4F6E94D4}" type="presOf" srcId="{8D80ACDE-6374-4E5D-8652-138EE54D7787}" destId="{9B493CE9-6918-4E20-9D78-9F8950EE93B7}" srcOrd="0" destOrd="0" presId="urn:microsoft.com/office/officeart/2008/layout/NameandTitleOrganizationalChart"/>
    <dgm:cxn modelId="{3ED8603A-86E2-472C-933E-DD267814B701}" type="presOf" srcId="{AED84825-61A5-4CC7-A083-88F78C76BB52}" destId="{87445DE7-10BE-4079-885A-CFF7375AE985}" srcOrd="0" destOrd="0" presId="urn:microsoft.com/office/officeart/2008/layout/NameandTitleOrganizationalChart"/>
    <dgm:cxn modelId="{0F71873C-C592-4BD4-9F5D-50902010C5FB}" type="presOf" srcId="{601E629A-D9FE-43D2-865A-252095B4C4C5}" destId="{979A8D03-03D9-4864-BB5A-82B404DB9F96}" srcOrd="0" destOrd="0" presId="urn:microsoft.com/office/officeart/2008/layout/NameandTitleOrganizationalChart"/>
    <dgm:cxn modelId="{7C6C8C3C-BCD9-4457-8471-79BDF23BBD1C}" type="presOf" srcId="{AF68C9BC-AB68-41CE-A311-46274BE8F14D}" destId="{92D75A91-3A51-4CBE-8163-5A724FBDF446}" srcOrd="1" destOrd="0" presId="urn:microsoft.com/office/officeart/2008/layout/NameandTitleOrganizationalChart"/>
    <dgm:cxn modelId="{8135675C-458F-4DA8-8959-AAE3A2B75766}" type="presOf" srcId="{474F5167-200C-4F26-88C6-E4F09CCD85CD}" destId="{61F08A4D-C499-45A8-BE7E-59F357BDAB03}" srcOrd="0" destOrd="0" presId="urn:microsoft.com/office/officeart/2008/layout/NameandTitleOrganizationalChart"/>
    <dgm:cxn modelId="{2D3C825D-E628-41A7-AF4C-EB245AC97FCD}" type="presOf" srcId="{3D958DF5-C6B6-497D-B8EF-AE2E2D6EADCC}" destId="{042A0476-C533-4781-985D-5C19E20600C5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5315BB62-8D60-446C-9179-9F69F9B06F88}" type="presOf" srcId="{4095E677-C803-40F2-BA2C-06B2D5CB9189}" destId="{088CA354-168A-4955-88AD-89F8C8004E20}" srcOrd="0" destOrd="0" presId="urn:microsoft.com/office/officeart/2008/layout/NameandTitleOrganizationalChart"/>
    <dgm:cxn modelId="{F482D262-A8F7-4939-A75D-28AAD49014E9}" type="presOf" srcId="{521E5B01-415B-4D57-88E2-40185180D562}" destId="{A96DF9A7-BFF1-4712-B64D-2F3499E562E4}" srcOrd="0" destOrd="0" presId="urn:microsoft.com/office/officeart/2008/layout/NameandTitleOrganizationalChart"/>
    <dgm:cxn modelId="{61C54365-6D6B-438B-A683-68DA34E80784}" type="presOf" srcId="{CC80C681-62AF-4316-ADE5-04D8D630CB95}" destId="{DAFDF285-03B7-4FBD-AAE5-7D64AAADAAEC}" srcOrd="0" destOrd="0" presId="urn:microsoft.com/office/officeart/2008/layout/NameandTitleOrganizationalChart"/>
    <dgm:cxn modelId="{103F9A4A-332C-4501-9B7E-95BFAC85B336}" type="presOf" srcId="{4B5C0431-51F8-41E3-A354-B64E91B94DE2}" destId="{2FE68992-50E2-44D2-A0BC-097F6B21F89B}" srcOrd="1" destOrd="0" presId="urn:microsoft.com/office/officeart/2008/layout/NameandTitleOrganizationalChart"/>
    <dgm:cxn modelId="{CAE2616D-39FA-474E-9D68-E088FB8E9729}" type="presOf" srcId="{BC13CE6A-9DBB-40E8-ACAF-2C6FE30373FD}" destId="{2077912F-F6AE-4E46-876D-74D9BA5509C5}" srcOrd="1" destOrd="0" presId="urn:microsoft.com/office/officeart/2008/layout/NameandTitleOrganizationalChart"/>
    <dgm:cxn modelId="{7887536D-6508-473C-813D-AA56E5699065}" type="presOf" srcId="{15251561-D0DA-4253-84F7-6953FB2E3C05}" destId="{34B9320B-82EC-4C16-8806-B706324B9E59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C5F63750-9E8D-43B0-A51B-B7A4BD0EDE0A}" type="presOf" srcId="{5B1BDB14-DCCF-46A3-9C22-415FB3FD7E5C}" destId="{A571761D-14C7-411A-AD1C-0CAE75AD8302}" srcOrd="0" destOrd="0" presId="urn:microsoft.com/office/officeart/2008/layout/NameandTitleOrganizationalChart"/>
    <dgm:cxn modelId="{9073A152-B419-452D-9ED0-DD81CF0DEFB3}" type="presOf" srcId="{EA171814-40AE-4ECA-8C0E-58D1193BF279}" destId="{375AB4FE-014A-41EA-9972-AF7EC12BC85C}" srcOrd="0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A46A1A74-C556-42EB-90F6-3C5CA2E579C1}" type="presOf" srcId="{8D80ACDE-6374-4E5D-8652-138EE54D7787}" destId="{5AB32F75-457B-44BF-A8FD-F27D49CABF07}" srcOrd="1" destOrd="0" presId="urn:microsoft.com/office/officeart/2008/layout/NameandTitleOrganizationalChart"/>
    <dgm:cxn modelId="{91E09956-207C-43F4-AE19-0627712B7BF7}" type="presOf" srcId="{FB34BB29-06BF-4887-89E5-9AB56AFE1D9B}" destId="{68DC429D-7F3C-446B-BB16-D1213175AA42}" srcOrd="0" destOrd="0" presId="urn:microsoft.com/office/officeart/2008/layout/NameandTitleOrganizationalChart"/>
    <dgm:cxn modelId="{3E98E156-11EC-4023-AF46-3BDFCFC71EFA}" type="presOf" srcId="{F26091CA-9A7F-4FC2-8A47-A9C0BC28AA7B}" destId="{112BF888-3899-42EC-B3E4-722CE8F17367}" srcOrd="0" destOrd="0" presId="urn:microsoft.com/office/officeart/2008/layout/NameandTitleOrganizationalChart"/>
    <dgm:cxn modelId="{7C55A758-507C-46BB-AED0-9D90FC0609DF}" type="presOf" srcId="{D5C00F8E-B5BA-4BC9-B69E-E251873A7C1F}" destId="{4D0FC34B-5B16-4BE4-90ED-C98F23065FD7}" srcOrd="0" destOrd="0" presId="urn:microsoft.com/office/officeart/2008/layout/NameandTitleOrganizationalChart"/>
    <dgm:cxn modelId="{B4B3F779-98B2-4E33-B911-9C1E45EA4B47}" type="presOf" srcId="{531A88D7-B484-41A8-B337-7BF9C8324140}" destId="{280E0885-C744-4892-A958-26EC3506CE64}" srcOrd="0" destOrd="0" presId="urn:microsoft.com/office/officeart/2008/layout/NameandTitleOrganizationalChart"/>
    <dgm:cxn modelId="{CB7BC585-9426-49AC-98A0-4174937DD756}" type="presOf" srcId="{1A1C21DB-9ADA-48E8-A0B8-33CF68BEF355}" destId="{C9461FD0-706E-4AF6-9757-94D46A246B24}" srcOrd="0" destOrd="0" presId="urn:microsoft.com/office/officeart/2008/layout/NameandTitleOrganizationalChart"/>
    <dgm:cxn modelId="{9A56B68A-EC7E-40DA-BE04-999AF26B77FA}" type="presOf" srcId="{EC0503A6-8B8F-48F9-984E-18C768EF6CF1}" destId="{DFEBFD06-9F5B-4899-BDCB-0913753ED40E}" srcOrd="0" destOrd="0" presId="urn:microsoft.com/office/officeart/2008/layout/NameandTitleOrganizationalChart"/>
    <dgm:cxn modelId="{A079868E-061D-4B5C-A03D-3A3C7140E25F}" type="presOf" srcId="{601E629A-D9FE-43D2-865A-252095B4C4C5}" destId="{BA4074A2-FB32-40D6-BBE0-BE652A2B2E6C}" srcOrd="1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B0EAE295-6DDB-4F4D-AC0A-C9CE46483F36}" type="presOf" srcId="{15251561-D0DA-4253-84F7-6953FB2E3C05}" destId="{DE1C32FE-2FBA-472A-8E93-FA2A7BAE2A52}" srcOrd="0" destOrd="0" presId="urn:microsoft.com/office/officeart/2008/layout/NameandTitleOrganizationalChart"/>
    <dgm:cxn modelId="{A0F62998-5628-405E-9ADE-24FADB0D5253}" type="presOf" srcId="{C7C795BD-12FD-4054-BC13-F7133770AE51}" destId="{8327945E-E709-4E6D-B625-3DB397C519CF}" srcOrd="0" destOrd="0" presId="urn:microsoft.com/office/officeart/2008/layout/NameandTitleOrganizationalChart"/>
    <dgm:cxn modelId="{C4E9BB98-FDC4-4FF2-80A5-8745EA6030DD}" type="presOf" srcId="{A12A389E-087C-4684-8B80-36672DB114F5}" destId="{AD1C54D7-1A4C-4916-95CA-5AC6A47DE798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967DF4A6-02EA-4945-89DC-F8433D11B75C}" type="presOf" srcId="{FB34BB29-06BF-4887-89E5-9AB56AFE1D9B}" destId="{5D5C90A5-C8FE-4EB4-B321-5A26E9D1457D}" srcOrd="1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FDA3BB5-A8D6-4573-83B1-DFECD96E1681}" type="presOf" srcId="{5C1A8B3B-BE3C-4AAE-9495-5B6BE43DFCCF}" destId="{673EBE67-40A7-4315-A21C-E86023715EFB}" srcOrd="0" destOrd="0" presId="urn:microsoft.com/office/officeart/2008/layout/NameandTitleOrganizationalChart"/>
    <dgm:cxn modelId="{796490BA-3E98-4818-86C0-A7D548C39205}" type="presOf" srcId="{4FB57BCE-C8F2-403F-BB79-3D684D4DC46D}" destId="{EF441FCF-E78B-427C-80C5-A291887FD32D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CB7723C5-0C10-44D3-BD84-65AAF9E38C50}" type="presOf" srcId="{5017975A-4195-4010-B36E-1003019808A4}" destId="{1D4A6EA9-97C1-4415-AB45-A8D7387296DC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5823D7EB-B1E3-433F-8EDD-30554AA318DA}" type="presOf" srcId="{4B5C0431-51F8-41E3-A354-B64E91B94DE2}" destId="{192ACB67-C87E-4ECF-97CB-8705F0CB67D9}" srcOrd="0" destOrd="0" presId="urn:microsoft.com/office/officeart/2008/layout/NameandTitleOrganizationalChart"/>
    <dgm:cxn modelId="{828983F2-FFE6-439C-A8EC-5385AD9950DA}" type="presOf" srcId="{BD059510-63DB-42CD-8BC0-F4DEFFBBA126}" destId="{2D37F673-A713-4B5A-9F46-24A3E8593938}" srcOrd="0" destOrd="0" presId="urn:microsoft.com/office/officeart/2008/layout/NameandTitleOrganizationalChart"/>
    <dgm:cxn modelId="{2544FBF3-307C-41D9-9918-00B9CC4EE5A2}" type="presOf" srcId="{576E1F9B-1B25-47B2-AB4B-C96FA37270D7}" destId="{AA22AD59-61AD-4F90-9E51-1004A7C9F8E4}" srcOrd="0" destOrd="0" presId="urn:microsoft.com/office/officeart/2008/layout/NameandTitleOrganizationalChart"/>
    <dgm:cxn modelId="{5F1E4A31-9B75-4A06-83A1-F4F09F310930}" type="presParOf" srcId="{585C09AC-07E2-4008-A571-2449B2164D1A}" destId="{DF8847C8-8DB2-41C8-BABC-A055DB242280}" srcOrd="0" destOrd="0" presId="urn:microsoft.com/office/officeart/2008/layout/NameandTitleOrganizationalChart"/>
    <dgm:cxn modelId="{EA04E833-F362-402D-B546-98E9B6467B4C}" type="presParOf" srcId="{DF8847C8-8DB2-41C8-BABC-A055DB242280}" destId="{93B125F1-BBA4-425C-ACAE-FB7B337871AE}" srcOrd="0" destOrd="0" presId="urn:microsoft.com/office/officeart/2008/layout/NameandTitleOrganizationalChart"/>
    <dgm:cxn modelId="{1003DBB9-4753-4079-8941-CFED6F7AAEF8}" type="presParOf" srcId="{93B125F1-BBA4-425C-ACAE-FB7B337871AE}" destId="{85F523EC-77D4-4EC4-8544-EF59F6C9CD33}" srcOrd="0" destOrd="0" presId="urn:microsoft.com/office/officeart/2008/layout/NameandTitleOrganizationalChart"/>
    <dgm:cxn modelId="{DD70884E-E651-48E0-8A6E-651AE0FA0037}" type="presParOf" srcId="{93B125F1-BBA4-425C-ACAE-FB7B337871AE}" destId="{280E0885-C744-4892-A958-26EC3506CE64}" srcOrd="1" destOrd="0" presId="urn:microsoft.com/office/officeart/2008/layout/NameandTitleOrganizationalChart"/>
    <dgm:cxn modelId="{4583BEAF-BA77-46E7-95C8-99B27D40EA48}" type="presParOf" srcId="{93B125F1-BBA4-425C-ACAE-FB7B337871AE}" destId="{2077912F-F6AE-4E46-876D-74D9BA5509C5}" srcOrd="2" destOrd="0" presId="urn:microsoft.com/office/officeart/2008/layout/NameandTitleOrganizationalChart"/>
    <dgm:cxn modelId="{52B2DB77-7D46-4A5D-991F-6720520C5BD2}" type="presParOf" srcId="{DF8847C8-8DB2-41C8-BABC-A055DB242280}" destId="{466061F3-6DA4-49CA-9A9A-1E8585FD4FD9}" srcOrd="1" destOrd="0" presId="urn:microsoft.com/office/officeart/2008/layout/NameandTitleOrganizationalChart"/>
    <dgm:cxn modelId="{ACDA6347-BF66-48F4-85C5-65BDBB381B07}" type="presParOf" srcId="{466061F3-6DA4-49CA-9A9A-1E8585FD4FD9}" destId="{1D4A6EA9-97C1-4415-AB45-A8D7387296DC}" srcOrd="0" destOrd="0" presId="urn:microsoft.com/office/officeart/2008/layout/NameandTitleOrganizationalChart"/>
    <dgm:cxn modelId="{065AFB09-1F62-46B0-AEAA-1876287D26D2}" type="presParOf" srcId="{466061F3-6DA4-49CA-9A9A-1E8585FD4FD9}" destId="{8D92488E-5454-418D-92C8-5F0A0E86B0F3}" srcOrd="1" destOrd="0" presId="urn:microsoft.com/office/officeart/2008/layout/NameandTitleOrganizationalChart"/>
    <dgm:cxn modelId="{E310F2C6-1984-47B0-A27F-EA4A11F14A42}" type="presParOf" srcId="{8D92488E-5454-418D-92C8-5F0A0E86B0F3}" destId="{E3F868AE-9849-436A-AC41-410EB95C9AE3}" srcOrd="0" destOrd="0" presId="urn:microsoft.com/office/officeart/2008/layout/NameandTitleOrganizationalChart"/>
    <dgm:cxn modelId="{CC99E4B2-4ACD-4E4A-B2B0-2ED5F130E006}" type="presParOf" srcId="{E3F868AE-9849-436A-AC41-410EB95C9AE3}" destId="{68DC429D-7F3C-446B-BB16-D1213175AA42}" srcOrd="0" destOrd="0" presId="urn:microsoft.com/office/officeart/2008/layout/NameandTitleOrganizationalChart"/>
    <dgm:cxn modelId="{E64B2E80-6718-4101-9ABE-1391D2AB8A1F}" type="presParOf" srcId="{E3F868AE-9849-436A-AC41-410EB95C9AE3}" destId="{DAFDF285-03B7-4FBD-AAE5-7D64AAADAAEC}" srcOrd="1" destOrd="0" presId="urn:microsoft.com/office/officeart/2008/layout/NameandTitleOrganizationalChart"/>
    <dgm:cxn modelId="{B795CCD8-3147-456F-9EB8-A3057DD4DCB2}" type="presParOf" srcId="{E3F868AE-9849-436A-AC41-410EB95C9AE3}" destId="{5D5C90A5-C8FE-4EB4-B321-5A26E9D1457D}" srcOrd="2" destOrd="0" presId="urn:microsoft.com/office/officeart/2008/layout/NameandTitleOrganizationalChart"/>
    <dgm:cxn modelId="{BABD7CC6-9AE2-4E42-A8A7-260FF6363117}" type="presParOf" srcId="{8D92488E-5454-418D-92C8-5F0A0E86B0F3}" destId="{7E8BDDB5-4D43-4BC1-AB52-F0D5D54AB16C}" srcOrd="1" destOrd="0" presId="urn:microsoft.com/office/officeart/2008/layout/NameandTitleOrganizationalChart"/>
    <dgm:cxn modelId="{2A9FBDC6-93A6-453A-82CD-28BC0DDA4809}" type="presParOf" srcId="{7E8BDDB5-4D43-4BC1-AB52-F0D5D54AB16C}" destId="{A571761D-14C7-411A-AD1C-0CAE75AD8302}" srcOrd="0" destOrd="0" presId="urn:microsoft.com/office/officeart/2008/layout/NameandTitleOrganizationalChart"/>
    <dgm:cxn modelId="{D21B845E-9760-47BB-B249-77F52496D281}" type="presParOf" srcId="{7E8BDDB5-4D43-4BC1-AB52-F0D5D54AB16C}" destId="{D6A5860B-9226-4B05-BCC9-2588EFB75241}" srcOrd="1" destOrd="0" presId="urn:microsoft.com/office/officeart/2008/layout/NameandTitleOrganizationalChart"/>
    <dgm:cxn modelId="{08330E9C-FC31-4980-86AA-B710F415C700}" type="presParOf" srcId="{D6A5860B-9226-4B05-BCC9-2588EFB75241}" destId="{C77879FE-4260-4F0E-B198-FFE764D690B2}" srcOrd="0" destOrd="0" presId="urn:microsoft.com/office/officeart/2008/layout/NameandTitleOrganizationalChart"/>
    <dgm:cxn modelId="{8A672D2E-56C2-41C8-874B-20C60FD8F0CA}" type="presParOf" srcId="{C77879FE-4260-4F0E-B198-FFE764D690B2}" destId="{DE1C32FE-2FBA-472A-8E93-FA2A7BAE2A52}" srcOrd="0" destOrd="0" presId="urn:microsoft.com/office/officeart/2008/layout/NameandTitleOrganizationalChart"/>
    <dgm:cxn modelId="{70AD8820-B2F2-427E-A965-77E978E8B362}" type="presParOf" srcId="{C77879FE-4260-4F0E-B198-FFE764D690B2}" destId="{C9461FD0-706E-4AF6-9757-94D46A246B24}" srcOrd="1" destOrd="0" presId="urn:microsoft.com/office/officeart/2008/layout/NameandTitleOrganizationalChart"/>
    <dgm:cxn modelId="{25210102-F1F4-4CB1-9579-6B5F7811EEA6}" type="presParOf" srcId="{C77879FE-4260-4F0E-B198-FFE764D690B2}" destId="{34B9320B-82EC-4C16-8806-B706324B9E59}" srcOrd="2" destOrd="0" presId="urn:microsoft.com/office/officeart/2008/layout/NameandTitleOrganizationalChart"/>
    <dgm:cxn modelId="{EC897BCC-5AF7-4829-BB5D-F8F5A4AC30E0}" type="presParOf" srcId="{D6A5860B-9226-4B05-BCC9-2588EFB75241}" destId="{EEC5E398-FCCB-4B3F-9F12-BDDA89B37088}" srcOrd="1" destOrd="0" presId="urn:microsoft.com/office/officeart/2008/layout/NameandTitleOrganizationalChart"/>
    <dgm:cxn modelId="{913087C7-19E5-4BDB-8725-90DF50F5931D}" type="presParOf" srcId="{D6A5860B-9226-4B05-BCC9-2588EFB75241}" destId="{0B3555FB-DE25-47D5-A7BF-4BE928D1A3DA}" srcOrd="2" destOrd="0" presId="urn:microsoft.com/office/officeart/2008/layout/NameandTitleOrganizationalChart"/>
    <dgm:cxn modelId="{7D48C5A1-8419-4801-A54C-B54D17192360}" type="presParOf" srcId="{7E8BDDB5-4D43-4BC1-AB52-F0D5D54AB16C}" destId="{8327945E-E709-4E6D-B625-3DB397C519CF}" srcOrd="2" destOrd="0" presId="urn:microsoft.com/office/officeart/2008/layout/NameandTitleOrganizationalChart"/>
    <dgm:cxn modelId="{51661B76-2C92-4661-99E1-9FF2D7DAA6F1}" type="presParOf" srcId="{7E8BDDB5-4D43-4BC1-AB52-F0D5D54AB16C}" destId="{75272903-A1F0-4F23-964A-9BB62EB83E39}" srcOrd="3" destOrd="0" presId="urn:microsoft.com/office/officeart/2008/layout/NameandTitleOrganizationalChart"/>
    <dgm:cxn modelId="{1525D44A-6E9E-4048-842C-C49BF2DB2654}" type="presParOf" srcId="{75272903-A1F0-4F23-964A-9BB62EB83E39}" destId="{1AB176F4-0021-4231-A8EA-FAF23DE6B3AD}" srcOrd="0" destOrd="0" presId="urn:microsoft.com/office/officeart/2008/layout/NameandTitleOrganizationalChart"/>
    <dgm:cxn modelId="{4FD776F8-0B0E-488F-887A-A25313BDBEB7}" type="presParOf" srcId="{1AB176F4-0021-4231-A8EA-FAF23DE6B3AD}" destId="{E0B9FE0C-0F10-441B-AB91-11F21257A420}" srcOrd="0" destOrd="0" presId="urn:microsoft.com/office/officeart/2008/layout/NameandTitleOrganizationalChart"/>
    <dgm:cxn modelId="{19C7B7C3-1AF2-4566-9C9A-744BE3C71161}" type="presParOf" srcId="{1AB176F4-0021-4231-A8EA-FAF23DE6B3AD}" destId="{70939A82-6DE5-4812-A052-7437D3E0E31F}" srcOrd="1" destOrd="0" presId="urn:microsoft.com/office/officeart/2008/layout/NameandTitleOrganizationalChart"/>
    <dgm:cxn modelId="{8F0EA080-8222-47A1-B062-DB933843A4C4}" type="presParOf" srcId="{1AB176F4-0021-4231-A8EA-FAF23DE6B3AD}" destId="{92D75A91-3A51-4CBE-8163-5A724FBDF446}" srcOrd="2" destOrd="0" presId="urn:microsoft.com/office/officeart/2008/layout/NameandTitleOrganizationalChart"/>
    <dgm:cxn modelId="{2B0B075D-1146-4F38-92CE-CB67B8ECD428}" type="presParOf" srcId="{75272903-A1F0-4F23-964A-9BB62EB83E39}" destId="{855A00F8-BAA2-4F11-8E0C-AD0184597B06}" srcOrd="1" destOrd="0" presId="urn:microsoft.com/office/officeart/2008/layout/NameandTitleOrganizationalChart"/>
    <dgm:cxn modelId="{D8B1837E-F94B-4FBD-B2F3-E774880CFBAB}" type="presParOf" srcId="{75272903-A1F0-4F23-964A-9BB62EB83E39}" destId="{79D1D780-4EAB-46CE-A01E-B8683A0B9F46}" srcOrd="2" destOrd="0" presId="urn:microsoft.com/office/officeart/2008/layout/NameandTitleOrganizationalChart"/>
    <dgm:cxn modelId="{EEDEC830-DED1-4430-A3E3-18EA8D61DD6B}" type="presParOf" srcId="{7E8BDDB5-4D43-4BC1-AB52-F0D5D54AB16C}" destId="{EF441FCF-E78B-427C-80C5-A291887FD32D}" srcOrd="4" destOrd="0" presId="urn:microsoft.com/office/officeart/2008/layout/NameandTitleOrganizationalChart"/>
    <dgm:cxn modelId="{FEE6F8B6-A5FE-44E6-B97C-4E725C2C0CC6}" type="presParOf" srcId="{7E8BDDB5-4D43-4BC1-AB52-F0D5D54AB16C}" destId="{466C8809-015B-46F2-940A-430F3EBEC3C9}" srcOrd="5" destOrd="0" presId="urn:microsoft.com/office/officeart/2008/layout/NameandTitleOrganizationalChart"/>
    <dgm:cxn modelId="{3C924361-13D5-4BDE-9BC5-785B668412FB}" type="presParOf" srcId="{466C8809-015B-46F2-940A-430F3EBEC3C9}" destId="{5B2F3810-70C0-40E6-BFF7-58A77F6875F7}" srcOrd="0" destOrd="0" presId="urn:microsoft.com/office/officeart/2008/layout/NameandTitleOrganizationalChart"/>
    <dgm:cxn modelId="{296A68F0-980A-45D6-8421-29E4615DB333}" type="presParOf" srcId="{5B2F3810-70C0-40E6-BFF7-58A77F6875F7}" destId="{192ACB67-C87E-4ECF-97CB-8705F0CB67D9}" srcOrd="0" destOrd="0" presId="urn:microsoft.com/office/officeart/2008/layout/NameandTitleOrganizationalChart"/>
    <dgm:cxn modelId="{4798472D-ED7C-4919-9FB5-51E53D929AD8}" type="presParOf" srcId="{5B2F3810-70C0-40E6-BFF7-58A77F6875F7}" destId="{D0B666A1-16BE-46C2-97BE-EDBB44E0178C}" srcOrd="1" destOrd="0" presId="urn:microsoft.com/office/officeart/2008/layout/NameandTitleOrganizationalChart"/>
    <dgm:cxn modelId="{C6004ED9-990E-4943-80AA-80B2652AC561}" type="presParOf" srcId="{5B2F3810-70C0-40E6-BFF7-58A77F6875F7}" destId="{2FE68992-50E2-44D2-A0BC-097F6B21F89B}" srcOrd="2" destOrd="0" presId="urn:microsoft.com/office/officeart/2008/layout/NameandTitleOrganizationalChart"/>
    <dgm:cxn modelId="{1105E0B8-7C6A-49E7-BA6F-5449FD118BCD}" type="presParOf" srcId="{466C8809-015B-46F2-940A-430F3EBEC3C9}" destId="{1C912615-E663-4832-B05B-FC685241A485}" srcOrd="1" destOrd="0" presId="urn:microsoft.com/office/officeart/2008/layout/NameandTitleOrganizationalChart"/>
    <dgm:cxn modelId="{105CD52A-9B8A-47A4-9605-A5DF64812E64}" type="presParOf" srcId="{466C8809-015B-46F2-940A-430F3EBEC3C9}" destId="{97D240EE-6B78-4447-9533-3747700E5A5F}" srcOrd="2" destOrd="0" presId="urn:microsoft.com/office/officeart/2008/layout/NameandTitleOrganizationalChart"/>
    <dgm:cxn modelId="{369A869C-CF31-4C95-BE16-B9ABC64F45F4}" type="presParOf" srcId="{7E8BDDB5-4D43-4BC1-AB52-F0D5D54AB16C}" destId="{8FACF95B-D449-4EF3-8D59-2B568D1EAFEF}" srcOrd="6" destOrd="0" presId="urn:microsoft.com/office/officeart/2008/layout/NameandTitleOrganizationalChart"/>
    <dgm:cxn modelId="{195DC22B-D05E-425B-AABB-D65F315F94CE}" type="presParOf" srcId="{7E8BDDB5-4D43-4BC1-AB52-F0D5D54AB16C}" destId="{EF257E29-18B4-4B25-9171-E157870BB071}" srcOrd="7" destOrd="0" presId="urn:microsoft.com/office/officeart/2008/layout/NameandTitleOrganizationalChart"/>
    <dgm:cxn modelId="{384F57A4-CE6A-40CC-85EF-0BFC9E10C0C3}" type="presParOf" srcId="{EF257E29-18B4-4B25-9171-E157870BB071}" destId="{320066A2-27E0-4B41-AC9F-A84201EF8C5E}" srcOrd="0" destOrd="0" presId="urn:microsoft.com/office/officeart/2008/layout/NameandTitleOrganizationalChart"/>
    <dgm:cxn modelId="{51196E45-83FE-4DEB-BAB1-232A002D9D7C}" type="presParOf" srcId="{320066A2-27E0-4B41-AC9F-A84201EF8C5E}" destId="{A96DF9A7-BFF1-4712-B64D-2F3499E562E4}" srcOrd="0" destOrd="0" presId="urn:microsoft.com/office/officeart/2008/layout/NameandTitleOrganizationalChart"/>
    <dgm:cxn modelId="{E6C3315B-2EBB-48EE-A047-2918226D7280}" type="presParOf" srcId="{320066A2-27E0-4B41-AC9F-A84201EF8C5E}" destId="{C7EC98A2-2B1D-42A0-AF52-39B5B6851D43}" srcOrd="1" destOrd="0" presId="urn:microsoft.com/office/officeart/2008/layout/NameandTitleOrganizationalChart"/>
    <dgm:cxn modelId="{0407D210-6AC9-4205-A12E-DF56A99F8DC2}" type="presParOf" srcId="{320066A2-27E0-4B41-AC9F-A84201EF8C5E}" destId="{D9CD813F-F627-4B03-B46A-205AD3DF1DA7}" srcOrd="2" destOrd="0" presId="urn:microsoft.com/office/officeart/2008/layout/NameandTitleOrganizationalChart"/>
    <dgm:cxn modelId="{87937DEC-E718-40CA-B216-B8131B553768}" type="presParOf" srcId="{EF257E29-18B4-4B25-9171-E157870BB071}" destId="{9B631B1F-E3F9-49CD-9742-D4B245B28CAD}" srcOrd="1" destOrd="0" presId="urn:microsoft.com/office/officeart/2008/layout/NameandTitleOrganizationalChart"/>
    <dgm:cxn modelId="{F875FDC3-1550-48DB-A624-7A307FA77588}" type="presParOf" srcId="{EF257E29-18B4-4B25-9171-E157870BB071}" destId="{490EC248-CD31-4889-BBBC-CB66EE92BDE3}" srcOrd="2" destOrd="0" presId="urn:microsoft.com/office/officeart/2008/layout/NameandTitleOrganizationalChart"/>
    <dgm:cxn modelId="{CBEE7691-99C8-4AEA-9C64-E462E3ABAF2C}" type="presParOf" srcId="{8D92488E-5454-418D-92C8-5F0A0E86B0F3}" destId="{89167843-E5F6-401F-9143-61CF28841FDE}" srcOrd="2" destOrd="0" presId="urn:microsoft.com/office/officeart/2008/layout/NameandTitleOrganizationalChart"/>
    <dgm:cxn modelId="{D732AE11-71A4-4747-9381-DD387E2FACE5}" type="presParOf" srcId="{466061F3-6DA4-49CA-9A9A-1E8585FD4FD9}" destId="{7F8539F7-70D7-4349-A9A7-95CB978719F7}" srcOrd="2" destOrd="0" presId="urn:microsoft.com/office/officeart/2008/layout/NameandTitleOrganizationalChart"/>
    <dgm:cxn modelId="{18F5400B-F786-4231-84B5-B2D46165CD6F}" type="presParOf" srcId="{466061F3-6DA4-49CA-9A9A-1E8585FD4FD9}" destId="{B161E946-794F-4FE1-A91A-D27245AA8539}" srcOrd="3" destOrd="0" presId="urn:microsoft.com/office/officeart/2008/layout/NameandTitleOrganizationalChart"/>
    <dgm:cxn modelId="{1AC463D0-E3A2-449D-94C9-D9AF520D8346}" type="presParOf" srcId="{B161E946-794F-4FE1-A91A-D27245AA8539}" destId="{2262D124-03D6-4EEA-9A07-7DA44989B6CE}" srcOrd="0" destOrd="0" presId="urn:microsoft.com/office/officeart/2008/layout/NameandTitleOrganizationalChart"/>
    <dgm:cxn modelId="{1DEC14E6-4729-4CEA-B379-9D53325B687E}" type="presParOf" srcId="{2262D124-03D6-4EEA-9A07-7DA44989B6CE}" destId="{979A8D03-03D9-4864-BB5A-82B404DB9F96}" srcOrd="0" destOrd="0" presId="urn:microsoft.com/office/officeart/2008/layout/NameandTitleOrganizationalChart"/>
    <dgm:cxn modelId="{4A8E68F4-7D7A-482A-9DE9-2D79947A39FA}" type="presParOf" srcId="{2262D124-03D6-4EEA-9A07-7DA44989B6CE}" destId="{4D0FC34B-5B16-4BE4-90ED-C98F23065FD7}" srcOrd="1" destOrd="0" presId="urn:microsoft.com/office/officeart/2008/layout/NameandTitleOrganizationalChart"/>
    <dgm:cxn modelId="{1DC15A6B-AE59-4A3F-9299-4C3AFBCE7822}" type="presParOf" srcId="{2262D124-03D6-4EEA-9A07-7DA44989B6CE}" destId="{BA4074A2-FB32-40D6-BBE0-BE652A2B2E6C}" srcOrd="2" destOrd="0" presId="urn:microsoft.com/office/officeart/2008/layout/NameandTitleOrganizationalChart"/>
    <dgm:cxn modelId="{2C35F094-56CB-4158-A1DB-69451192AB8E}" type="presParOf" srcId="{B161E946-794F-4FE1-A91A-D27245AA8539}" destId="{6C86EBB2-85D4-45FC-8AFD-D8657F49F556}" srcOrd="1" destOrd="0" presId="urn:microsoft.com/office/officeart/2008/layout/NameandTitleOrganizationalChart"/>
    <dgm:cxn modelId="{A11A936B-05C8-4A48-8C9E-F2F3122FEC82}" type="presParOf" srcId="{B161E946-794F-4FE1-A91A-D27245AA8539}" destId="{A9E42DA0-1516-4E15-9BF5-388F3B847B8E}" srcOrd="2" destOrd="0" presId="urn:microsoft.com/office/officeart/2008/layout/NameandTitleOrganizationalChart"/>
    <dgm:cxn modelId="{761FD637-2854-40B1-A075-891CE2436A82}" type="presParOf" srcId="{466061F3-6DA4-49CA-9A9A-1E8585FD4FD9}" destId="{375AB4FE-014A-41EA-9972-AF7EC12BC85C}" srcOrd="4" destOrd="0" presId="urn:microsoft.com/office/officeart/2008/layout/NameandTitleOrganizationalChart"/>
    <dgm:cxn modelId="{51EAC894-08E7-49BC-ACD0-525F1B0BD16D}" type="presParOf" srcId="{466061F3-6DA4-49CA-9A9A-1E8585FD4FD9}" destId="{B13BBD45-9A00-488F-B034-F0719B20798D}" srcOrd="5" destOrd="0" presId="urn:microsoft.com/office/officeart/2008/layout/NameandTitleOrganizationalChart"/>
    <dgm:cxn modelId="{3B2218AE-E819-45A8-88EC-5E9DE1C94D33}" type="presParOf" srcId="{B13BBD45-9A00-488F-B034-F0719B20798D}" destId="{8FC6FD3A-25B3-4C58-BD25-F0BE5815A7A0}" srcOrd="0" destOrd="0" presId="urn:microsoft.com/office/officeart/2008/layout/NameandTitleOrganizationalChart"/>
    <dgm:cxn modelId="{8B93ED4B-2462-4CCB-A1FD-68BBC6929FB4}" type="presParOf" srcId="{8FC6FD3A-25B3-4C58-BD25-F0BE5815A7A0}" destId="{2D37F673-A713-4B5A-9F46-24A3E8593938}" srcOrd="0" destOrd="0" presId="urn:microsoft.com/office/officeart/2008/layout/NameandTitleOrganizationalChart"/>
    <dgm:cxn modelId="{3E934C24-B9CF-41B4-B839-DD446410C387}" type="presParOf" srcId="{8FC6FD3A-25B3-4C58-BD25-F0BE5815A7A0}" destId="{61F08A4D-C499-45A8-BE7E-59F357BDAB03}" srcOrd="1" destOrd="0" presId="urn:microsoft.com/office/officeart/2008/layout/NameandTitleOrganizationalChart"/>
    <dgm:cxn modelId="{B05F4182-AAF3-4C73-8FF3-CBF24802F578}" type="presParOf" srcId="{8FC6FD3A-25B3-4C58-BD25-F0BE5815A7A0}" destId="{FBF9390F-75C5-4948-B5CE-026D57B8C2FB}" srcOrd="2" destOrd="0" presId="urn:microsoft.com/office/officeart/2008/layout/NameandTitleOrganizationalChart"/>
    <dgm:cxn modelId="{74A093B8-27C7-4B1C-98A1-648DFA23AAFA}" type="presParOf" srcId="{B13BBD45-9A00-488F-B034-F0719B20798D}" destId="{1C43A449-2411-4372-B231-B75CB523FD53}" srcOrd="1" destOrd="0" presId="urn:microsoft.com/office/officeart/2008/layout/NameandTitleOrganizationalChart"/>
    <dgm:cxn modelId="{C1554F13-8F79-4C53-B041-2645EEC26DFE}" type="presParOf" srcId="{1C43A449-2411-4372-B231-B75CB523FD53}" destId="{673EBE67-40A7-4315-A21C-E86023715EFB}" srcOrd="0" destOrd="0" presId="urn:microsoft.com/office/officeart/2008/layout/NameandTitleOrganizationalChart"/>
    <dgm:cxn modelId="{6A7D61EA-FF17-4791-9BC0-3FD9B45E2BC2}" type="presParOf" srcId="{1C43A449-2411-4372-B231-B75CB523FD53}" destId="{5B2E598C-B420-42CC-8BCF-0A3156CDC480}" srcOrd="1" destOrd="0" presId="urn:microsoft.com/office/officeart/2008/layout/NameandTitleOrganizationalChart"/>
    <dgm:cxn modelId="{BFEBE064-9C97-44BC-99C7-B6CA937D285F}" type="presParOf" srcId="{5B2E598C-B420-42CC-8BCF-0A3156CDC480}" destId="{76F742D1-3B90-41A5-AAAF-54C8F51164C0}" srcOrd="0" destOrd="0" presId="urn:microsoft.com/office/officeart/2008/layout/NameandTitleOrganizationalChart"/>
    <dgm:cxn modelId="{85B3100A-21CC-4037-BA8F-3DBB1B0D19C2}" type="presParOf" srcId="{76F742D1-3B90-41A5-AAAF-54C8F51164C0}" destId="{9709197F-5222-4DA4-820A-3A2AFFC38E34}" srcOrd="0" destOrd="0" presId="urn:microsoft.com/office/officeart/2008/layout/NameandTitleOrganizationalChart"/>
    <dgm:cxn modelId="{4B59B313-DBAD-4A71-B02F-9A335E379F29}" type="presParOf" srcId="{76F742D1-3B90-41A5-AAAF-54C8F51164C0}" destId="{042A0476-C533-4781-985D-5C19E20600C5}" srcOrd="1" destOrd="0" presId="urn:microsoft.com/office/officeart/2008/layout/NameandTitleOrganizationalChart"/>
    <dgm:cxn modelId="{553990D5-8EEA-470B-BB37-98D29DEF54B2}" type="presParOf" srcId="{76F742D1-3B90-41A5-AAAF-54C8F51164C0}" destId="{C6B0EEF6-0018-4961-97B1-A4F77564034D}" srcOrd="2" destOrd="0" presId="urn:microsoft.com/office/officeart/2008/layout/NameandTitleOrganizationalChart"/>
    <dgm:cxn modelId="{32C0DCD6-E18F-4832-8CAD-73C08CE117B4}" type="presParOf" srcId="{5B2E598C-B420-42CC-8BCF-0A3156CDC480}" destId="{BC87A44A-0C8B-4237-B8EB-631E3F07BF7F}" srcOrd="1" destOrd="0" presId="urn:microsoft.com/office/officeart/2008/layout/NameandTitleOrganizationalChart"/>
    <dgm:cxn modelId="{A7506D8E-B251-4BCC-88D1-59E277E51263}" type="presParOf" srcId="{5B2E598C-B420-42CC-8BCF-0A3156CDC480}" destId="{1C37B333-A87A-41DA-BBA9-737AE369A24E}" srcOrd="2" destOrd="0" presId="urn:microsoft.com/office/officeart/2008/layout/NameandTitleOrganizationalChart"/>
    <dgm:cxn modelId="{C658CF52-AAA8-4BB8-A0B4-3820F6545AB1}" type="presParOf" srcId="{1C43A449-2411-4372-B231-B75CB523FD53}" destId="{088CA354-168A-4955-88AD-89F8C8004E20}" srcOrd="2" destOrd="0" presId="urn:microsoft.com/office/officeart/2008/layout/NameandTitleOrganizationalChart"/>
    <dgm:cxn modelId="{355D9C83-6DA4-4388-BF4C-5B695C8E5EC9}" type="presParOf" srcId="{1C43A449-2411-4372-B231-B75CB523FD53}" destId="{68FDF8B3-3195-4372-AFD0-506C01344C95}" srcOrd="3" destOrd="0" presId="urn:microsoft.com/office/officeart/2008/layout/NameandTitleOrganizationalChart"/>
    <dgm:cxn modelId="{9D1AE376-8E75-4711-AAEF-1B4A89E469EF}" type="presParOf" srcId="{68FDF8B3-3195-4372-AFD0-506C01344C95}" destId="{8C806AF1-8178-4801-B772-CF23CB66A656}" srcOrd="0" destOrd="0" presId="urn:microsoft.com/office/officeart/2008/layout/NameandTitleOrganizationalChart"/>
    <dgm:cxn modelId="{4BF2166A-4B0E-4A01-990B-B1861C13E12F}" type="presParOf" srcId="{8C806AF1-8178-4801-B772-CF23CB66A656}" destId="{9D49C236-10DA-4B19-8C58-AD67319B9E62}" srcOrd="0" destOrd="0" presId="urn:microsoft.com/office/officeart/2008/layout/NameandTitleOrganizationalChart"/>
    <dgm:cxn modelId="{851C7C14-C643-49D9-9990-2F64016434B4}" type="presParOf" srcId="{8C806AF1-8178-4801-B772-CF23CB66A656}" destId="{DFEBFD06-9F5B-4899-BDCB-0913753ED40E}" srcOrd="1" destOrd="0" presId="urn:microsoft.com/office/officeart/2008/layout/NameandTitleOrganizationalChart"/>
    <dgm:cxn modelId="{ABBEA1F0-A3BF-425D-94FA-4D5D8C471D70}" type="presParOf" srcId="{8C806AF1-8178-4801-B772-CF23CB66A656}" destId="{AD1C54D7-1A4C-4916-95CA-5AC6A47DE798}" srcOrd="2" destOrd="0" presId="urn:microsoft.com/office/officeart/2008/layout/NameandTitleOrganizationalChart"/>
    <dgm:cxn modelId="{CC8C421F-AE8D-4216-9082-9870551FC7C3}" type="presParOf" srcId="{68FDF8B3-3195-4372-AFD0-506C01344C95}" destId="{CB025AD3-A3B8-474C-AB5D-4685C34DA0B3}" srcOrd="1" destOrd="0" presId="urn:microsoft.com/office/officeart/2008/layout/NameandTitleOrganizationalChart"/>
    <dgm:cxn modelId="{367D2777-E87D-47A0-A21C-074BF983F920}" type="presParOf" srcId="{CB025AD3-A3B8-474C-AB5D-4685C34DA0B3}" destId="{2E6FCDBC-1159-4386-AE19-9A361CAAF47D}" srcOrd="0" destOrd="0" presId="urn:microsoft.com/office/officeart/2008/layout/NameandTitleOrganizationalChart"/>
    <dgm:cxn modelId="{EEFC44FE-54BE-4B39-837B-DCF5E7BF785F}" type="presParOf" srcId="{CB025AD3-A3B8-474C-AB5D-4685C34DA0B3}" destId="{49791D1F-1788-421F-B099-F2B8EA590430}" srcOrd="1" destOrd="0" presId="urn:microsoft.com/office/officeart/2008/layout/NameandTitleOrganizationalChart"/>
    <dgm:cxn modelId="{9C6E9EA0-F982-4220-B09A-84FBD048604C}" type="presParOf" srcId="{49791D1F-1788-421F-B099-F2B8EA590430}" destId="{84D537BA-38C2-440D-BA2C-7F1D965D4B25}" srcOrd="0" destOrd="0" presId="urn:microsoft.com/office/officeart/2008/layout/NameandTitleOrganizationalChart"/>
    <dgm:cxn modelId="{090B0E54-B1F6-40BC-9DAA-7DF682D21AB4}" type="presParOf" srcId="{84D537BA-38C2-440D-BA2C-7F1D965D4B25}" destId="{3F491F66-2E46-4797-8BB0-F3935652718F}" srcOrd="0" destOrd="0" presId="urn:microsoft.com/office/officeart/2008/layout/NameandTitleOrganizationalChart"/>
    <dgm:cxn modelId="{E62FD4D5-0C58-4E51-9152-65845352350A}" type="presParOf" srcId="{84D537BA-38C2-440D-BA2C-7F1D965D4B25}" destId="{AA22AD59-61AD-4F90-9E51-1004A7C9F8E4}" srcOrd="1" destOrd="0" presId="urn:microsoft.com/office/officeart/2008/layout/NameandTitleOrganizationalChart"/>
    <dgm:cxn modelId="{F25F751A-31A7-494E-99CE-A34912BD92EC}" type="presParOf" srcId="{84D537BA-38C2-440D-BA2C-7F1D965D4B25}" destId="{4F6BCC04-1A09-4231-83A0-C6163E9CEB5F}" srcOrd="2" destOrd="0" presId="urn:microsoft.com/office/officeart/2008/layout/NameandTitleOrganizationalChart"/>
    <dgm:cxn modelId="{79DC0C8D-EE1C-4BEF-81CC-CA6D308DE6EB}" type="presParOf" srcId="{49791D1F-1788-421F-B099-F2B8EA590430}" destId="{1CA4F8A9-2D65-46AC-95AD-0ED3755BED53}" srcOrd="1" destOrd="0" presId="urn:microsoft.com/office/officeart/2008/layout/NameandTitleOrganizationalChart"/>
    <dgm:cxn modelId="{968FA995-27FF-4241-9474-B4EEF8AC761F}" type="presParOf" srcId="{49791D1F-1788-421F-B099-F2B8EA590430}" destId="{4437A1C9-A46F-4515-9311-8368E55BC76C}" srcOrd="2" destOrd="0" presId="urn:microsoft.com/office/officeart/2008/layout/NameandTitleOrganizationalChart"/>
    <dgm:cxn modelId="{A95D2FB4-2E53-40B1-A75D-9689B85EFD7A}" type="presParOf" srcId="{68FDF8B3-3195-4372-AFD0-506C01344C95}" destId="{959CF757-4A3E-4BB6-B668-7B1FA3D9DE61}" srcOrd="2" destOrd="0" presId="urn:microsoft.com/office/officeart/2008/layout/NameandTitleOrganizationalChart"/>
    <dgm:cxn modelId="{C176D5C4-9470-469D-84C4-9159D999AB27}" type="presParOf" srcId="{1C43A449-2411-4372-B231-B75CB523FD53}" destId="{112BF888-3899-42EC-B3E4-722CE8F17367}" srcOrd="4" destOrd="0" presId="urn:microsoft.com/office/officeart/2008/layout/NameandTitleOrganizationalChart"/>
    <dgm:cxn modelId="{6A9468CD-3A7B-4038-8420-D685D3A8D274}" type="presParOf" srcId="{1C43A449-2411-4372-B231-B75CB523FD53}" destId="{F8265D33-443D-47A6-A534-88427041B639}" srcOrd="5" destOrd="0" presId="urn:microsoft.com/office/officeart/2008/layout/NameandTitleOrganizationalChart"/>
    <dgm:cxn modelId="{B52EDF57-2263-4F94-B896-E444A556F064}" type="presParOf" srcId="{F8265D33-443D-47A6-A534-88427041B639}" destId="{1B92848D-3C70-4571-964A-1ABF4E1491E0}" srcOrd="0" destOrd="0" presId="urn:microsoft.com/office/officeart/2008/layout/NameandTitleOrganizationalChart"/>
    <dgm:cxn modelId="{FDA3E221-703E-44B8-9952-927DE02D6B50}" type="presParOf" srcId="{1B92848D-3C70-4571-964A-1ABF4E1491E0}" destId="{9B493CE9-6918-4E20-9D78-9F8950EE93B7}" srcOrd="0" destOrd="0" presId="urn:microsoft.com/office/officeart/2008/layout/NameandTitleOrganizationalChart"/>
    <dgm:cxn modelId="{C206BD85-2CD2-4431-8C5F-0E64964D7004}" type="presParOf" srcId="{1B92848D-3C70-4571-964A-1ABF4E1491E0}" destId="{87445DE7-10BE-4079-885A-CFF7375AE985}" srcOrd="1" destOrd="0" presId="urn:microsoft.com/office/officeart/2008/layout/NameandTitleOrganizationalChart"/>
    <dgm:cxn modelId="{078BFD6C-D3C3-40C7-8D08-9A2A1DEC12CF}" type="presParOf" srcId="{1B92848D-3C70-4571-964A-1ABF4E1491E0}" destId="{5AB32F75-457B-44BF-A8FD-F27D49CABF07}" srcOrd="2" destOrd="0" presId="urn:microsoft.com/office/officeart/2008/layout/NameandTitleOrganizationalChart"/>
    <dgm:cxn modelId="{C147D6D1-18BB-473C-9A35-917D2C159867}" type="presParOf" srcId="{F8265D33-443D-47A6-A534-88427041B639}" destId="{07266A9B-523D-4D64-89B7-7AE11F478EA3}" srcOrd="1" destOrd="0" presId="urn:microsoft.com/office/officeart/2008/layout/NameandTitleOrganizationalChart"/>
    <dgm:cxn modelId="{FEB098F4-E648-45D4-BFFC-88658C64F4A1}" type="presParOf" srcId="{F8265D33-443D-47A6-A534-88427041B639}" destId="{F67CB44A-0191-4FDD-A559-F6F229305C40}" srcOrd="2" destOrd="0" presId="urn:microsoft.com/office/officeart/2008/layout/NameandTitleOrganizationalChart"/>
    <dgm:cxn modelId="{CBDB8574-CF2C-4820-B76D-13DBE1421A3C}" type="presParOf" srcId="{B13BBD45-9A00-488F-B034-F0719B20798D}" destId="{1D2CFCC0-42C1-4261-B532-F7C30F622401}" srcOrd="2" destOrd="0" presId="urn:microsoft.com/office/officeart/2008/layout/NameandTitleOrganizationalChart"/>
    <dgm:cxn modelId="{BA0A7323-BF6F-4774-8405-46D5DC0A80B4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Diagramas </a:t>
          </a:r>
          <a:r>
            <a:rPr lang="es-ES" sz="1800" kern="1200" dirty="0" err="1"/>
            <a:t>SysML</a:t>
          </a:r>
          <a:r>
            <a:rPr lang="es-ES" sz="1800" kern="1200" dirty="0"/>
            <a:t> ™</a:t>
          </a:r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Nuevo Diagrama</a:t>
          </a:r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64,'0'0'768,"0"12"-800,0 0-256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6:2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1 320,'-99'0'3420,"49"0"7740,88 2-10807,0 1 0,55 13 0,-25-3-131,3-1-104,66 12 26,262 13-1,83-37-151,-432-3-215,84-14-1,-85 9-2842,85-4 0,-134 12 2966,0 1-1,0-1 1,1 0-1,-1 0 1,0 1-1,0-1 1,0 0-1,0 1 1,0-1-1,0 0 1,0 1-1,1-1 1,-1 0-1,0 0 1,0 1-1,0-1 1,0 0-1,0 1 1,-1-1-1,1 0 1,0 1-1,0-1 1,0 0-1,0 1 1,0-1-1,0 0 1,0 0 0,-1 1-1,1-1 1,0 0-1,0 1 1,0-1-1,-1 0 1,1 0-1,0 1 1,-4 3-261,-1 1 0,1-1 1,-1 0-1,1 0 0,-1 0 1,0 0-1,-1-1 0,-8 5 1,11-7 247,-36 22-1341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52 224,'0'0'4082,"0"15"-3071,0 12 1126,0-25-1798,9 7-168,-1-5-143,0-1 0,-1-1 0,1 1 1,0-1-1,0-1 0,1 1 0,-1-1 1,15-1-1,72-8 54,-5 0 27,40-3 606,-126 10-692,1 0 0,0 1 0,-1-1 0,1-1 0,-1 1 0,1-1 0,4-2 0,17-4 87,-24 8-204,-2-3-197,0 1-1,0 0 1,0 0-1,-1-1 1,1 1-1,-1 0 1,1-1-1,-1 1 1,0 0-1,0 0 1,0 0-1,0 0 1,0 0-1,0 0 1,0 0-1,-3-3 1,-33-18-1718,30 19 1685,-13-4-543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3 544,'-20'-1'606,"16"0"-410,-1 1 0,1-1 0,-1 1 0,1 0 0,-1 0-1,1 1 1,-1-1 0,1 1 0,0 0 0,-1 0 0,1 1 0,0-1-1,0 1 1,0 0 0,0 0 0,0 0 0,0 0 0,-4 5 0,-17 16 1418,12-11-560,1 1-1,-20 25 1,-20 29 1031,-10 16-803,45-60-1048,14-20-203,0 1 0,0 0 0,0 0 0,0 0 0,1 0 0,0 0 0,0 0 0,0 1 0,0-1 0,0 1 0,-1 9 0,3-13 9,3 9-8,-3-10-33,0 1 1,0-1-1,0 1 1,0-1-1,0 1 0,0-1 1,0 1-1,0-1 0,0 1 1,1-1-1,-1 0 0,0 1 1,0-1-1,0 1 1,0-1-1,1 1 0,-1-1 1,0 0-1,1 1 0,-1-1 1,0 0-1,0 1 0,1-1 1,-1 0-1,1 1 0,-1-1 1,0 0-1,1 0 1,0 1-1,74 11 6,-57-7 263,-14-4-329,0 0 0,0 0 0,0 0 0,0 0 0,-1 1 0,1 0 0,0 0 0,-1 0 0,7 4 0,-9-3 333,1 0 0,0 0 1,-1 0-1,0 0 1,0 0-1,0 0 0,0 0 1,0 0-1,0 0 0,-1 0 1,0 1-1,0-1 1,0 0-1,0 6 0,-1-4 22,0-1-1,0 0 1,0 1-1,-1-1 1,1 0-1,-1 0 1,-3 5-1,3-7-48,10-24-15657,0 3 13462,-1-4-654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4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1 240,'12'0'272,"-4"0"128,3 0-496,-3 0-48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64,'-8'-8'48,"-12"8"-48,9 0-64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15 640,'0'-1'29,"0"1"0,-1-1 0,1 0 0,0 0 0,-1 1-1,1-1 1,-1 0 0,1 0 0,-1 1 0,1-1 0,-1 1 0,1-1 0,-1 0-1,0 1 1,1-1 0,-1 1 0,0-1 0,1 1 0,-1 0 0,0-1-1,0 1 1,1 0 0,-1-1 0,0 1 0,0 0 0,0 0 0,1 0-1,-1 0 1,0 0 0,0 0 0,0 0 0,0 0 0,0 0 0,1 0-1,-1 0 1,0 1 0,0-1 0,0 0 0,0 1 0,-8-1 604,7 0-270,14 0-1604,6 0 844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8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32 64,'0'0'347,"25"-10"125,-20 3-422,-4 6-32,-1 0 0,1 0 0,-1 0 0,1 0 0,-1 0 0,1 1 0,0-1 1,-1 0-1,1 0 0,0 1 0,0-1 0,0 0 0,0 1 0,0-1 0,-1 1 0,1-1 0,0 1 1,0-1-1,0 1 0,0 0 0,0 0 0,0-1 0,0 1 0,1 0 0,0 0 0,-1 0 278,-4 2-221,-93 69 210,37-25-151,11-3-32,40-35-88,0 0 0,-1 0-1,1-1 1,-1 0-1,-1-1 1,1 0-1,-12 6 1,8-7 3,19-7-91,28-14-32,247-150-163,-251 156 294,-18 7 27,-18 5 25,-49 18-140,-50 26-1,35-14-361,39-13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88 64,'-30'11'1075,"619"-11"-1021,-560-1-59,-1-2 1,1-1 0,-1-1-1,45-14 1,-49 10 60,-18 6 127,-1 1-1,1 0 1,-1 0-1,1 1 0,-1-1 1,1 1-1,9 0 1,-99 1 337,-243-9 1430,65 2-896,30 1-713,158-5-292,54 7-382,1 1 0,-26-1 1,472 4-3470,-332 0 3186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20 190 496,'-11'0'718,"11"0"-685,0 1 0,0-1 0,-1 0 0,1 0 0,0 0 0,0 0 0,0 0 0,-1 0 0,1 0 0,0 0 0,0 1 0,0-1 0,-1 0 0,1 0 0,0 0 0,0 0 0,-1 0 0,1 0 0,0 0 0,0 0 0,0 0 0,-1 0 0,1-1 0,0 1 0,0 0 0,0 0 0,-1 0 0,1 0 0,0 0 0,0 0 0,0 0 0,-1 0 0,1-1 0,0 1 0,0 0 0,0 0 0,0 0 0,-1 0 0,1-1 0,0 1 0,0 0 1,0 0-1,0 0 0,0-1 0,0 1 0,0 0 0,0 0 0,0 0 0,0-1 0,0 1 0,0 0 0,0-1 0,14-8 365,34-9-353,110-28 91,-72 19-184,99-17 0,-72 26-816,200-6-1,-241 24 444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96C3A-F9B0-495D-B0A5-B50802825229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DE259-32F2-40EF-9AE8-1791567271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94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D2BF7-9CC6-4105-A755-8724323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01FC6D-1F59-422B-B67E-0FFA2FEC3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2AA41-CF78-4A93-9F91-69FC65D2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6845A-E860-4B8D-8DE4-177D553D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28A33-83D7-4B2C-8F26-FF141EFD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835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22235-C013-4E03-B74E-4E0FEEBB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249572-CADD-4DFD-95CD-094FDAF78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2BA50F-C163-4336-A3FB-E7E3C0AB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977E8B-82A9-403A-ACF4-A3D3C4FF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82606-A362-4C8A-8152-28926C59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085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E5745E-756E-43D2-A2F8-C656BDC4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56CA43-3934-4F9A-BB67-D40E57D2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7DAB5-6679-4D3B-A7AF-62443A30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86C6D6-D414-4248-9601-9EE3E92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ACB8B-6E05-40DE-8622-D1C86A4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559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6402" y="4834783"/>
            <a:ext cx="3638852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860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43080-EB4E-4EE0-A6A4-3A2137FA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8EE8E-EDCC-454D-B1A2-9BCFF462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C5467B-5EA5-4786-9F8D-1AC65EF5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12022-4813-426F-8165-022A4DDC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42536A-BF22-463D-8BBD-C426A870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42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ECEF9-33BB-45B5-929C-2BA0489B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2735FB-0001-49F4-BA15-6B1A6322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85BAF-8B7A-4F06-9B78-B668D01B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FB355-A081-456B-A83F-0F41E4D4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3DAF5-9CE1-4FF8-B785-8C66D3DF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449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233CB-9AA0-430C-83F6-58C80C4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F1312-B685-4210-87D4-24F0167F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A3F0BB-79D8-4B56-97DC-08106A70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EBBDA9-3509-4F9C-880D-A9CB84D5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6FE02E-C7AB-4833-A915-C39B20A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4185DC-5DB5-4668-930B-EAA3136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70819-D5D8-408F-93F4-84C9534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20936E-65CA-4CC3-8C84-61637E4C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447ECD-8218-4FEE-88F2-211887BCE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318929-2851-4D3D-90D0-B0020AE81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5C05C3-ABF0-4849-AC83-757E02F17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BB0BB8-0123-471E-ADA1-56ED7B1D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2DA711-6931-4247-9469-A1627D1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990CCB-F754-4A7F-9ECD-C39FAF60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96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93B59-AE9E-4EE3-9BC8-94C995A5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AAF668-0783-4138-B247-3A15431D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E614EA-6807-4E14-A171-449C3963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3D4D2E-17E3-4977-A816-EB9018EA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051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CB0456-CBC8-407E-B008-261F141E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6EA804-92FA-47D5-BCF9-ED3835D0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430A10-4EC3-4600-B68F-E567D19D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2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B1698-208F-43D9-BC20-69169759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01164-6BBD-401D-A551-31EF198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BE7584-3D08-4347-8A06-41D6490D6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6ED378-AB03-4BBC-B9A7-18CF96E9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BA0D74-C6FF-4765-B9E8-D5B2EE33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9DBDBB-FB25-4170-8942-B5D0EBC9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52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7F39A-C001-4EE3-B554-4EB2E4AF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85EE8B-ABB2-45AB-8C62-4B7FB5A4D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F5CE4-95F1-4352-9588-714F130B3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78FF5-65EE-4182-A3FB-3344ABCC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3EB2AB-D102-4721-B2FF-0EDF3147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370BD-07D3-4FE3-9D2B-F8FAE92C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978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9778E3-D16F-434C-81D6-9843688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08CC61-22E6-4678-87B4-F87219D3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7E2F7-3E36-4C18-A70A-28A3AB196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EFB34-CCBE-453C-9B49-819F4A4DB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88335-0B67-44E5-9864-D6D85DAD6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88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rexeranalytic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relopezbriega.github.io/blog/2015/02/01/programacion-funcional-con-python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.xml"/><Relationship Id="rId26" Type="http://schemas.openxmlformats.org/officeDocument/2006/relationships/customXml" Target="../ink/ink7.xml"/><Relationship Id="rId3" Type="http://schemas.openxmlformats.org/officeDocument/2006/relationships/image" Target="../media/image58.png"/><Relationship Id="rId21" Type="http://schemas.openxmlformats.org/officeDocument/2006/relationships/image" Target="../media/image2187.png"/><Relationship Id="rId17" Type="http://schemas.openxmlformats.org/officeDocument/2006/relationships/image" Target="../media/image2185.png"/><Relationship Id="rId25" Type="http://schemas.openxmlformats.org/officeDocument/2006/relationships/customXml" Target="../ink/ink6.xml"/><Relationship Id="rId33" Type="http://schemas.openxmlformats.org/officeDocument/2006/relationships/image" Target="../media/image2192.png"/><Relationship Id="rId2" Type="http://schemas.openxmlformats.org/officeDocument/2006/relationships/hyperlink" Target="http://upload.wikimedia.org/wikipedia/commons/f/f6/Ejemplo_Diagrama_E-R_extendido.PNG" TargetMode="External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5.xml"/><Relationship Id="rId23" Type="http://schemas.openxmlformats.org/officeDocument/2006/relationships/image" Target="../media/image2188.png"/><Relationship Id="rId19" Type="http://schemas.openxmlformats.org/officeDocument/2006/relationships/image" Target="../media/image2186.png"/><Relationship Id="rId4" Type="http://schemas.openxmlformats.org/officeDocument/2006/relationships/customXml" Target="../ink/ink1.xml"/><Relationship Id="rId22" Type="http://schemas.openxmlformats.org/officeDocument/2006/relationships/customXml" Target="../ink/ink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3" Type="http://schemas.openxmlformats.org/officeDocument/2006/relationships/customXml" Target="../ink/ink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01.png"/><Relationship Id="rId9" Type="http://schemas.openxmlformats.org/officeDocument/2006/relationships/customXml" Target="../ink/ink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9.png"/><Relationship Id="rId3" Type="http://schemas.openxmlformats.org/officeDocument/2006/relationships/customXml" Target="../ink/ink10.xm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vistas.udca.edu.co/index.php/ruadc/information/authors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3A28B-228C-4298-A399-0F6305D23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Modelado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C3B138-5365-42C0-AF91-7656C8F35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Es el estudio interdisciplinario del uso de modelos para conceptualizar y construir sistemas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197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A919B-EFAB-4273-A94D-C2094869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Comportamientos emergentes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D5516-2F7F-435A-8FE0-C3B0247A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Ocurre cuando se observa que una entidad tiene propiedades que sus partes no tienen por sí mismas, propiedades o comportamientos que surgen solo cuando las partes interactúan en un todo más amplio.</a:t>
            </a:r>
            <a:endParaRPr lang="es-CO" dirty="0"/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4652B31-53A1-4A24-B906-D9C895A25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3141155"/>
            <a:ext cx="2810082" cy="3588258"/>
          </a:xfrm>
          <a:prstGeom prst="rect">
            <a:avLst/>
          </a:prstGeom>
        </p:spPr>
      </p:pic>
      <p:pic>
        <p:nvPicPr>
          <p:cNvPr id="7" name="Imagen 6" descr="Imagen que contiene exterior, edificio, pasto, roca&#10;&#10;Descripción generada automáticamente">
            <a:extLst>
              <a:ext uri="{FF2B5EF4-FFF2-40B4-BE49-F238E27FC236}">
                <a16:creationId xmlns:a16="http://schemas.microsoft.com/office/drawing/2014/main" id="{A0B28886-2DA1-455B-BED5-6DD93145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84" y="3128963"/>
            <a:ext cx="2317329" cy="30897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734104-6B8C-4781-BF9A-E6580C0CDF90}"/>
              </a:ext>
            </a:extLst>
          </p:cNvPr>
          <p:cNvSpPr txBox="1"/>
          <p:nvPr/>
        </p:nvSpPr>
        <p:spPr>
          <a:xfrm>
            <a:off x="4412084" y="6268522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termitas</a:t>
            </a:r>
            <a:endParaRPr lang="es-CO" dirty="0"/>
          </a:p>
        </p:txBody>
      </p:sp>
      <p:pic>
        <p:nvPicPr>
          <p:cNvPr id="11" name="Imagen 10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FE6272BA-277E-407A-9D25-5E197975A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26" y="3167063"/>
            <a:ext cx="4514850" cy="30099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2970C8-F79A-4527-B842-6DFE1FC50D00}"/>
              </a:ext>
            </a:extLst>
          </p:cNvPr>
          <p:cNvSpPr txBox="1"/>
          <p:nvPr/>
        </p:nvSpPr>
        <p:spPr>
          <a:xfrm>
            <a:off x="7070822" y="6176963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abejas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024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13D50-DD53-461B-9068-39C29D7E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Cambiar una parte de un sistema puede afectar a otras partes o al sistema completo.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2E4F-E72B-43F6-B978-10E39E72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Puede ser posible predecir estos cambios en los patrones de comportamiento.</a:t>
            </a:r>
          </a:p>
          <a:p>
            <a:r>
              <a:rPr lang="es-MX" dirty="0"/>
              <a:t>Para los sistemas que aprenden y se adaptan, el crecimiento y el grado de adaptación dependen de qué tan bien el sistema esté comprometido con su entorno. </a:t>
            </a:r>
          </a:p>
          <a:p>
            <a:r>
              <a:rPr lang="es-MX" dirty="0"/>
              <a:t>Algunos sistemas admiten otros sistemas, manteniendo el otro sistema para evitar fallas. </a:t>
            </a:r>
          </a:p>
        </p:txBody>
      </p:sp>
      <p:pic>
        <p:nvPicPr>
          <p:cNvPr id="4" name="Picture 4" descr="Sinergia, el vuelo de los gansos - Amigastronomicas">
            <a:extLst>
              <a:ext uri="{FF2B5EF4-FFF2-40B4-BE49-F238E27FC236}">
                <a16:creationId xmlns:a16="http://schemas.microsoft.com/office/drawing/2014/main" id="{C676090B-28C9-4447-B183-A28328FE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527074"/>
            <a:ext cx="4005261" cy="20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7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4761-E795-4627-AA17-957B4DE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objetivos de la teoría de sistemas son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868525-9013-4FD7-BB2B-BC164682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modelar la dinámica, </a:t>
            </a:r>
          </a:p>
          <a:p>
            <a:r>
              <a:rPr lang="es-MX" dirty="0"/>
              <a:t>las limitaciones, </a:t>
            </a:r>
          </a:p>
          <a:p>
            <a:r>
              <a:rPr lang="es-MX" dirty="0"/>
              <a:t>las condiciones de un sistema y </a:t>
            </a:r>
          </a:p>
          <a:p>
            <a:r>
              <a:rPr lang="es-MX" dirty="0"/>
              <a:t>Dilucidar los principios (como el propósito, la medida, los métodos, las herramientas) que se pueden discernir y aplicar a otros sistemas en todos los niveles de anidación, y en un amplio espectro. </a:t>
            </a:r>
          </a:p>
          <a:p>
            <a:r>
              <a:rPr lang="es-ES" dirty="0"/>
              <a:t>La teoría general de sistemas trata sobre el desarrollo de conceptos y principios de amplia aplicación, en oposición a conceptos y principios específicos de un dominio de conocimiento.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966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72E86-8330-46DA-89BB-3066C2EE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pensamiento sistémico es la capacidad o destreza para realizar la resolución de problemas en sistemas complejos.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E4A11-17F3-43FF-9E77-A226CFA4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149"/>
            <a:ext cx="10515600" cy="3833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Un sistema es una entidad con partes interrelacionadas e interdependientes; está definido por sus límites y es más que la suma de sus partes (subsistema). </a:t>
            </a:r>
          </a:p>
          <a:p>
            <a:pPr>
              <a:lnSpc>
                <a:spcPct val="150000"/>
              </a:lnSpc>
            </a:pPr>
            <a:r>
              <a:rPr lang="es-ES" dirty="0"/>
              <a:t>Cambiar una parte del sistema afecta a otras partes y a todo el sistema, con patrones de comportamiento predecibles.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78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7FBCF-FF43-4ED9-A2AD-503DF9A7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sistema complejo es un sistema compuesto por muchos componentes que pueden interactuar entre sí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13098-D2A1-4A1B-96A1-55C205CD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7155"/>
            <a:ext cx="10515600" cy="40998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Ejemplos de sistemas complejos son el clima global, los organismos, el cerebro humano, la infraestructura como la red eléctrica, los sistemas de transporte o comunicación, las organizaciones sociales y económicas (como las ciudades), un ecosistema, una célula viva … todo el universo.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42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Simular es el proceso de estudiar el comportamiento de un sistema existente o que será construido</a:t>
            </a:r>
            <a:r>
              <a:rPr lang="es-MX" sz="2000" dirty="0"/>
              <a:t> </a:t>
            </a:r>
            <a:r>
              <a:rPr lang="en-US" sz="2000" dirty="0" err="1"/>
              <a:t>Kheir</a:t>
            </a:r>
            <a:r>
              <a:rPr lang="en-US" sz="2000" dirty="0"/>
              <a:t> (1996) </a:t>
            </a:r>
            <a:r>
              <a:rPr lang="es-MX" dirty="0"/>
              <a:t>…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088519"/>
          </a:xfrm>
        </p:spPr>
        <p:txBody>
          <a:bodyPr/>
          <a:lstStyle/>
          <a:p>
            <a:r>
              <a:rPr lang="es-MX" dirty="0"/>
              <a:t>Donde el punto de partida es observar el comportamiento </a:t>
            </a:r>
            <a:r>
              <a:rPr lang="es-MX" dirty="0">
                <a:solidFill>
                  <a:srgbClr val="FF0000"/>
                </a:solidFill>
              </a:rPr>
              <a:t>de un modelo que representa al sistema.</a:t>
            </a:r>
          </a:p>
          <a:p>
            <a:r>
              <a:rPr lang="es-CO" dirty="0"/>
              <a:t>Simular se considera como el arte de experimentar con modelos.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9AA7CB-6182-49DC-B7D1-5EF18ACAC530}"/>
              </a:ext>
            </a:extLst>
          </p:cNvPr>
          <p:cNvSpPr txBox="1"/>
          <p:nvPr/>
        </p:nvSpPr>
        <p:spPr>
          <a:xfrm>
            <a:off x="1117600" y="3535014"/>
            <a:ext cx="60960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Art</a:t>
            </a:r>
            <a:r>
              <a:rPr lang="en-US" i="1" dirty="0"/>
              <a:t>: early 13c., "</a:t>
            </a:r>
            <a:r>
              <a:rPr lang="en-US" i="1" dirty="0">
                <a:solidFill>
                  <a:srgbClr val="FF0000"/>
                </a:solidFill>
              </a:rPr>
              <a:t>skill as a result of learning or practice</a:t>
            </a:r>
            <a:r>
              <a:rPr lang="en-US" i="1" dirty="0"/>
              <a:t>," from Old French art (10c.), from Latin </a:t>
            </a:r>
            <a:r>
              <a:rPr lang="en-US" i="1" dirty="0" err="1"/>
              <a:t>artem</a:t>
            </a:r>
            <a:r>
              <a:rPr lang="en-US" i="1" dirty="0"/>
              <a:t> (nominative </a:t>
            </a:r>
            <a:r>
              <a:rPr lang="en-US" i="1" dirty="0" err="1"/>
              <a:t>ars</a:t>
            </a:r>
            <a:r>
              <a:rPr lang="en-US" i="1" dirty="0"/>
              <a:t>) "work of art; practical skill; a business, craft," from PIE *</a:t>
            </a:r>
            <a:r>
              <a:rPr lang="en-US" i="1" dirty="0" err="1"/>
              <a:t>ar-ti</a:t>
            </a:r>
            <a:r>
              <a:rPr lang="en-US" i="1" dirty="0"/>
              <a:t>- (source also of Sanskrit </a:t>
            </a:r>
            <a:r>
              <a:rPr lang="en-US" i="1" dirty="0" err="1"/>
              <a:t>rtih</a:t>
            </a:r>
            <a:r>
              <a:rPr lang="en-US" i="1" dirty="0"/>
              <a:t> "manner, mode;" Greek arti "just," </a:t>
            </a:r>
            <a:r>
              <a:rPr lang="en-US" i="1" dirty="0" err="1"/>
              <a:t>artios</a:t>
            </a:r>
            <a:r>
              <a:rPr lang="en-US" i="1" dirty="0"/>
              <a:t> "complete, suitable," </a:t>
            </a:r>
            <a:r>
              <a:rPr lang="en-US" i="1" dirty="0" err="1"/>
              <a:t>artizein</a:t>
            </a:r>
            <a:r>
              <a:rPr lang="en-US" i="1" dirty="0"/>
              <a:t> "to prepare;" Latin </a:t>
            </a:r>
            <a:r>
              <a:rPr lang="en-US" i="1" dirty="0" err="1"/>
              <a:t>artus</a:t>
            </a:r>
            <a:r>
              <a:rPr lang="en-US" i="1" dirty="0"/>
              <a:t> "joint;" Armenian </a:t>
            </a:r>
            <a:r>
              <a:rPr lang="en-US" i="1" dirty="0" err="1"/>
              <a:t>arnam</a:t>
            </a:r>
            <a:r>
              <a:rPr lang="en-US" i="1" dirty="0"/>
              <a:t> "make;" German art "manner, mode"), from root *</a:t>
            </a:r>
            <a:r>
              <a:rPr lang="en-US" i="1" dirty="0" err="1"/>
              <a:t>ar</a:t>
            </a:r>
            <a:r>
              <a:rPr lang="en-US" i="1" dirty="0"/>
              <a:t>- "fit together, join" (see arm (n.1)).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C405CA-F3FF-4FC5-AE27-49CD2A263C33}"/>
              </a:ext>
            </a:extLst>
          </p:cNvPr>
          <p:cNvSpPr/>
          <p:nvPr/>
        </p:nvSpPr>
        <p:spPr>
          <a:xfrm>
            <a:off x="1117600" y="64604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/>
              <a:t>http://www.etymonline.com/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672E86-2215-49D0-9D9E-9CD5BC2C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26" y="3465218"/>
            <a:ext cx="3330574" cy="32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0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8A35BD-07EA-4FBF-927D-2747F236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Conceptos de Modelado de Sistemas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C04FEFD-C635-4F27-B874-48CE3E9C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41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CF989-5630-4501-B866-C8B259BA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Modelado, proceso abstracción y representación (el modelo) de un objeto o un Fenómeno…</a:t>
            </a:r>
            <a:endParaRPr lang="es-CO" sz="44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7981F7-8D30-4970-9EDD-48FA6B2AA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335356B9-811D-4CD0-AA23-2D8A3A47D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5262AE5-05AF-4CA8-93B5-BCEC5C4B60BA}"/>
              </a:ext>
            </a:extLst>
          </p:cNvPr>
          <p:cNvSpPr txBox="1">
            <a:spLocks/>
          </p:cNvSpPr>
          <p:nvPr/>
        </p:nvSpPr>
        <p:spPr>
          <a:xfrm>
            <a:off x="756802" y="493059"/>
            <a:ext cx="5122652" cy="375925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Modelos Numéricos</a:t>
            </a:r>
          </a:p>
          <a:p>
            <a:r>
              <a:rPr lang="es-ES" dirty="0"/>
              <a:t>Modelos en arcilla</a:t>
            </a:r>
          </a:p>
          <a:p>
            <a:r>
              <a:rPr lang="es-ES" dirty="0"/>
              <a:t>Modelos en madera</a:t>
            </a:r>
          </a:p>
          <a:p>
            <a:r>
              <a:rPr lang="es-ES" dirty="0"/>
              <a:t>Modelos UML</a:t>
            </a:r>
          </a:p>
          <a:p>
            <a:r>
              <a:rPr lang="es-ES" dirty="0"/>
              <a:t>Modelos </a:t>
            </a:r>
            <a:r>
              <a:rPr lang="es-ES" dirty="0" err="1"/>
              <a:t>SysML</a:t>
            </a:r>
            <a:endParaRPr lang="es-ES" dirty="0"/>
          </a:p>
          <a:p>
            <a:r>
              <a:rPr lang="es-ES" dirty="0"/>
              <a:t>Modelos de Procesos</a:t>
            </a:r>
          </a:p>
          <a:p>
            <a:r>
              <a:rPr lang="es-ES" dirty="0"/>
              <a:t>Modelos Causales</a:t>
            </a:r>
          </a:p>
          <a:p>
            <a:r>
              <a:rPr lang="es-ES" dirty="0"/>
              <a:t>Modelos E-R</a:t>
            </a:r>
          </a:p>
          <a:p>
            <a:r>
              <a:rPr lang="es-ES" dirty="0"/>
              <a:t>Modelos de Flujos y Niveles</a:t>
            </a:r>
          </a:p>
          <a:p>
            <a:r>
              <a:rPr lang="es-ES" dirty="0"/>
              <a:t>Modelos y Más Modelos</a:t>
            </a:r>
          </a:p>
          <a:p>
            <a:endParaRPr lang="es-CO" dirty="0"/>
          </a:p>
        </p:txBody>
      </p:sp>
      <p:pic>
        <p:nvPicPr>
          <p:cNvPr id="9" name="Imagen 8" descr="Imagen que contiene homínido&#10;&#10;Descripción generada con confianza alta">
            <a:extLst>
              <a:ext uri="{FF2B5EF4-FFF2-40B4-BE49-F238E27FC236}">
                <a16:creationId xmlns:a16="http://schemas.microsoft.com/office/drawing/2014/main" id="{06326D11-362E-4FF1-BC4E-E40DFC7B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730169"/>
            <a:ext cx="3209774" cy="2698831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165C1432-944E-4C43-87CA-C952F7D8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46" y="4337151"/>
            <a:ext cx="3128121" cy="23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E71C3-2AAC-4C91-9B39-DD776BF2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/>
                </a:solidFill>
                <a:ea typeface="+mj-ea"/>
                <a:cs typeface="+mj-cs"/>
              </a:rPr>
              <a:t>Ejercicio, modelar un avión solamente con el papel entregado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E0A80E6-19C4-4618-B193-9DD31D037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Marca el </a:t>
            </a:r>
            <a:r>
              <a:rPr lang="en-US" sz="2000" dirty="0" err="1">
                <a:solidFill>
                  <a:schemeClr val="tx1"/>
                </a:solidFill>
              </a:rPr>
              <a:t>avión</a:t>
            </a:r>
            <a:r>
              <a:rPr lang="en-US" sz="2000" dirty="0">
                <a:solidFill>
                  <a:schemeClr val="tx1"/>
                </a:solidFill>
              </a:rPr>
              <a:t> con </a:t>
            </a:r>
            <a:r>
              <a:rPr lang="en-US" sz="2000" dirty="0" err="1">
                <a:solidFill>
                  <a:schemeClr val="tx1"/>
                </a:solidFill>
              </a:rPr>
              <a:t>tu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completo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dirty="0" err="1">
                <a:solidFill>
                  <a:schemeClr val="tx1"/>
                </a:solidFill>
              </a:rPr>
              <a:t>además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debes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darle</a:t>
            </a:r>
            <a:r>
              <a:rPr lang="en-US" sz="2000" dirty="0">
                <a:solidFill>
                  <a:schemeClr val="tx1"/>
                </a:solidFill>
              </a:rPr>
              <a:t> un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entregalo</a:t>
            </a:r>
            <a:r>
              <a:rPr lang="en-US" sz="2000" dirty="0">
                <a:solidFill>
                  <a:schemeClr val="tx1"/>
                </a:solidFill>
              </a:rPr>
              <a:t> al finalizer el primer </a:t>
            </a:r>
            <a:r>
              <a:rPr lang="en-US" sz="2000" dirty="0" err="1">
                <a:solidFill>
                  <a:schemeClr val="tx1"/>
                </a:solidFill>
              </a:rPr>
              <a:t>bloque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clase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agen 4" descr="Imagen que contiene sobre&#10;&#10;Descripción generada con confianza alta">
            <a:extLst>
              <a:ext uri="{FF2B5EF4-FFF2-40B4-BE49-F238E27FC236}">
                <a16:creationId xmlns:a16="http://schemas.microsoft.com/office/drawing/2014/main" id="{13CEE7BA-678E-405B-9999-676DA0E0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9" r="13625"/>
          <a:stretch/>
        </p:blipFill>
        <p:spPr>
          <a:xfrm>
            <a:off x="20" y="2160494"/>
            <a:ext cx="5160987" cy="46975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10E3CE-877D-4B08-97A2-32852914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C4D2B5-BF23-411D-82EF-416C3FDEC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2" r="5582"/>
          <a:stretch/>
        </p:blipFill>
        <p:spPr>
          <a:xfrm rot="18869253">
            <a:off x="3786872" y="23246"/>
            <a:ext cx="3040589" cy="4478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632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AE28E-3364-4755-9BAB-1EA074D5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es tu avión respecto al de los compañeros?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44BD6D-38A8-40BB-9B9C-0E4B16E93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074931-20DC-4EF9-A101-20CDC2FA13B4}"/>
              </a:ext>
            </a:extLst>
          </p:cNvPr>
          <p:cNvSpPr/>
          <p:nvPr/>
        </p:nvSpPr>
        <p:spPr>
          <a:xfrm>
            <a:off x="516834" y="2055516"/>
            <a:ext cx="464600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Abstraer es Formar mediante una operación intelectual una idea mental o noción de un objeto extrayendo de los objetos reales particulares los rasgos esenciales, comunes a todos ellos</a:t>
            </a:r>
            <a:endParaRPr lang="es-CO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46FF0E-8772-4422-AB8F-0A04EA8BD31A}"/>
              </a:ext>
            </a:extLst>
          </p:cNvPr>
          <p:cNvSpPr txBox="1">
            <a:spLocks/>
          </p:cNvSpPr>
          <p:nvPr/>
        </p:nvSpPr>
        <p:spPr>
          <a:xfrm>
            <a:off x="516834" y="4989688"/>
            <a:ext cx="4378723" cy="15492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Todos los aviones tienen …</a:t>
            </a:r>
          </a:p>
          <a:p>
            <a:r>
              <a:rPr lang="es-CO" sz="2000" dirty="0"/>
              <a:t>Recordar las Nociones Programación orientada a objetos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B5ACD97-FF8C-439D-953E-BB2266501E64}"/>
              </a:ext>
            </a:extLst>
          </p:cNvPr>
          <p:cNvSpPr/>
          <p:nvPr/>
        </p:nvSpPr>
        <p:spPr>
          <a:xfrm>
            <a:off x="7817625" y="1767226"/>
            <a:ext cx="2578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000" dirty="0"/>
              <a:t>¿ABSTRAER ES ARTE?</a:t>
            </a:r>
          </a:p>
          <a:p>
            <a:pPr algn="ctr"/>
            <a:endParaRPr lang="es-CO" sz="2000" dirty="0"/>
          </a:p>
          <a:p>
            <a:pPr algn="ctr"/>
            <a:r>
              <a:rPr lang="es-CO" sz="2000" dirty="0"/>
              <a:t>¿Qué crees que sea?</a:t>
            </a:r>
          </a:p>
        </p:txBody>
      </p:sp>
      <p:pic>
        <p:nvPicPr>
          <p:cNvPr id="7" name="Imagen 6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60E8B723-6733-4273-9AB9-6D7FF08A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69"/>
          <a:stretch/>
        </p:blipFill>
        <p:spPr>
          <a:xfrm>
            <a:off x="6972647" y="3373057"/>
            <a:ext cx="4267968" cy="29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3" y="1102659"/>
            <a:ext cx="8915399" cy="4132281"/>
          </a:xfrm>
        </p:spPr>
        <p:txBody>
          <a:bodyPr>
            <a:noAutofit/>
          </a:bodyPr>
          <a:lstStyle/>
          <a:p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endParaRPr lang="es-CO" sz="36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589213" y="5234940"/>
            <a:ext cx="8915399" cy="668722"/>
          </a:xfrm>
        </p:spPr>
        <p:txBody>
          <a:bodyPr/>
          <a:lstStyle/>
          <a:p>
            <a:r>
              <a:rPr lang="es-CO" dirty="0"/>
              <a:t>John Locke 1632 - 1704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16BE2C-5808-4D83-ADA8-EF6EEEC42A18}"/>
              </a:ext>
            </a:extLst>
          </p:cNvPr>
          <p:cNvSpPr/>
          <p:nvPr/>
        </p:nvSpPr>
        <p:spPr>
          <a:xfrm>
            <a:off x="2913530" y="1905471"/>
            <a:ext cx="83640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El propósito de la educación no es perfeccionar a los jóvenes en alguna de las ciencias, sino abrir su mente y disponerla de modo que sea capaz de dedicarse a cualquiera de ellas cuando se lo proponga.</a:t>
            </a:r>
          </a:p>
        </p:txBody>
      </p:sp>
    </p:spTree>
    <p:extLst>
      <p:ext uri="{BB962C8B-B14F-4D97-AF65-F5344CB8AC3E}">
        <p14:creationId xmlns:p14="http://schemas.microsoft.com/office/powerpoint/2010/main" val="260915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73CDC-0B5D-44F4-937E-09D46377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Claramente! Es un Golden </a:t>
            </a:r>
            <a:r>
              <a:rPr lang="es-CO" dirty="0" err="1"/>
              <a:t>Retriever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3DB06F-281A-4AD3-9A1D-3EA0552D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4" name="Marcador de contenido 4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7EC473CE-DBF6-4A01-98BA-CCD7E374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32" y="2302075"/>
            <a:ext cx="8915400" cy="31036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2F635E-A359-4FB5-AC17-833319479541}"/>
              </a:ext>
            </a:extLst>
          </p:cNvPr>
          <p:cNvSpPr/>
          <p:nvPr/>
        </p:nvSpPr>
        <p:spPr>
          <a:xfrm>
            <a:off x="7178645" y="5405748"/>
            <a:ext cx="3664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/>
              <a:t>http://javiervalderrama.blogspot.com.co/2010/06/</a:t>
            </a:r>
          </a:p>
        </p:txBody>
      </p:sp>
    </p:spTree>
    <p:extLst>
      <p:ext uri="{BB962C8B-B14F-4D97-AF65-F5344CB8AC3E}">
        <p14:creationId xmlns:p14="http://schemas.microsoft.com/office/powerpoint/2010/main" val="409310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DB7971-0F57-4EE6-83CF-9766F79ED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CO" sz="1600" dirty="0"/>
              <a:t>¿El Avión tiene la capacidad de Volar?</a:t>
            </a:r>
          </a:p>
          <a:p>
            <a:r>
              <a:rPr lang="es-CO" sz="1600" dirty="0"/>
              <a:t>¿Tiene las mismas dimensiones?</a:t>
            </a:r>
          </a:p>
          <a:p>
            <a:r>
              <a:rPr lang="es-CO" sz="1600" dirty="0"/>
              <a:t>¿Cuánto tiempo permanece en vuelo?</a:t>
            </a:r>
          </a:p>
          <a:p>
            <a:r>
              <a:rPr lang="es-CO" sz="1600" dirty="0"/>
              <a:t>¿Qué factores influyen en el desempeño del avión?</a:t>
            </a:r>
          </a:p>
          <a:p>
            <a:r>
              <a:rPr lang="es-CO" sz="1600" dirty="0"/>
              <a:t>¿Cuáles son los requisitos? ¿Tipo de barco?</a:t>
            </a:r>
          </a:p>
          <a:p>
            <a:endParaRPr lang="es-CO" sz="16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EEC59B-9AF2-49A9-A969-4BE051FA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38E1B-9EB1-4200-921B-E50FEC94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Evaluar las características del modelo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9F53D9E-57F3-4F72-91F8-D2E53A5885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1800" dirty="0"/>
              <a:t>Las características y el nivel de detalle depende del Nivel de Abstracción el cuál depende de quién modela y del alcance del problema.</a:t>
            </a:r>
          </a:p>
          <a:p>
            <a:endParaRPr lang="es-CO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ADBD8F-249A-4E50-8ADA-0D77E631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1" y="3824475"/>
            <a:ext cx="1619276" cy="2295525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A80331B2-7322-4FC1-94DE-66704200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19" y="3808062"/>
            <a:ext cx="1468253" cy="2295526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B9013C9-886C-4424-B881-2EEA432A9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01" y="3808063"/>
            <a:ext cx="1698689" cy="2295525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3E945338-5251-494C-A6F0-C20C00FC8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526" y="3808062"/>
            <a:ext cx="1696961" cy="229552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562BF75-0F34-4E60-A28F-8C33B884B85A}"/>
              </a:ext>
            </a:extLst>
          </p:cNvPr>
          <p:cNvSpPr/>
          <p:nvPr/>
        </p:nvSpPr>
        <p:spPr>
          <a:xfrm rot="16200000">
            <a:off x="641231" y="4494159"/>
            <a:ext cx="2093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Más Detalle</a:t>
            </a:r>
          </a:p>
          <a:p>
            <a:pPr algn="ctr"/>
            <a:r>
              <a:rPr lang="es-CO" dirty="0"/>
              <a:t>Más Complejo</a:t>
            </a:r>
          </a:p>
          <a:p>
            <a:pPr algn="ctr"/>
            <a:r>
              <a:rPr lang="es-CO" dirty="0"/>
              <a:t>Menos Abstracto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1EF9F9-A8CA-4D6A-9902-5FE92D539CAD}"/>
              </a:ext>
            </a:extLst>
          </p:cNvPr>
          <p:cNvSpPr/>
          <p:nvPr/>
        </p:nvSpPr>
        <p:spPr>
          <a:xfrm rot="5400000">
            <a:off x="9573760" y="4491756"/>
            <a:ext cx="20986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Menos Detalle</a:t>
            </a:r>
          </a:p>
          <a:p>
            <a:pPr algn="ctr"/>
            <a:r>
              <a:rPr lang="es-CO" dirty="0"/>
              <a:t>Menos Complejo</a:t>
            </a:r>
          </a:p>
          <a:p>
            <a:pPr algn="ctr"/>
            <a:r>
              <a:rPr lang="es-CO" dirty="0"/>
              <a:t>Más Abstracto</a:t>
            </a:r>
          </a:p>
        </p:txBody>
      </p:sp>
    </p:spTree>
    <p:extLst>
      <p:ext uri="{BB962C8B-B14F-4D97-AF65-F5344CB8AC3E}">
        <p14:creationId xmlns:p14="http://schemas.microsoft.com/office/powerpoint/2010/main" val="41282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F2872-B640-4BF0-9C7F-A114F3AB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Modelar no es una tarea sencilla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A5017-7174-43C0-BF77-25F4286C9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122" y="1905000"/>
            <a:ext cx="7714490" cy="4006222"/>
          </a:xfrm>
        </p:spPr>
        <p:txBody>
          <a:bodyPr/>
          <a:lstStyle/>
          <a:p>
            <a:r>
              <a:rPr lang="es-CO" sz="2400" dirty="0"/>
              <a:t>¿Cómo crear, desarrollar, implementar algo que es tan complejo?.</a:t>
            </a:r>
            <a:endParaRPr lang="es-CO" dirty="0"/>
          </a:p>
          <a:p>
            <a:pPr marL="0" indent="0" algn="ctr">
              <a:buNone/>
            </a:pPr>
            <a:r>
              <a:rPr lang="es-CO" sz="2400" b="1" dirty="0">
                <a:solidFill>
                  <a:srgbClr val="FF0000"/>
                </a:solidFill>
              </a:rPr>
              <a:t>Evidentemente modelar NO es fácil.</a:t>
            </a:r>
          </a:p>
          <a:p>
            <a:pPr marL="0" indent="0" algn="ctr">
              <a:buNone/>
            </a:pP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http://2.bp.blogspot.com/-jsSUc5lGzkQ/UnDuvTR_EMI/AAAAAAAAEUM/Vsjm8cNDEqE/s1600/BlindMenElephant.png">
            <a:extLst>
              <a:ext uri="{FF2B5EF4-FFF2-40B4-BE49-F238E27FC236}">
                <a16:creationId xmlns:a16="http://schemas.microsoft.com/office/drawing/2014/main" id="{040EFED5-47BC-4411-A633-6517ABC1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45" y="3713870"/>
            <a:ext cx="5319531" cy="2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E9291F-89A5-4119-805C-83BF39E86E8B}"/>
              </a:ext>
            </a:extLst>
          </p:cNvPr>
          <p:cNvSpPr/>
          <p:nvPr/>
        </p:nvSpPr>
        <p:spPr>
          <a:xfrm>
            <a:off x="3495085" y="5080225"/>
            <a:ext cx="199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Los Ciegos y el Elefante</a:t>
            </a: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06DD0213-310B-4B31-BC6A-23A81EA3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8" y="1905000"/>
            <a:ext cx="3114559" cy="2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3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D3486-5C90-4F1F-BECF-2411B53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 evidente que cada cual percibe su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970A7-C586-48E4-A5C8-2FC0F1B4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6101" y="3175737"/>
            <a:ext cx="2387116" cy="3777622"/>
          </a:xfrm>
        </p:spPr>
        <p:txBody>
          <a:bodyPr>
            <a:normAutofit/>
          </a:bodyPr>
          <a:lstStyle/>
          <a:p>
            <a:r>
              <a:rPr lang="es-CO" sz="2400" dirty="0"/>
              <a:t>Si aprendiste a usar un </a:t>
            </a:r>
            <a:r>
              <a:rPr lang="es-CO" sz="2400" b="1" dirty="0"/>
              <a:t>martillo</a:t>
            </a:r>
            <a:r>
              <a:rPr lang="es-CO" sz="2400" dirty="0"/>
              <a:t>, todos los problemas son </a:t>
            </a:r>
            <a:r>
              <a:rPr lang="es-CO" sz="2400" b="1" dirty="0"/>
              <a:t>clavos</a:t>
            </a:r>
            <a:r>
              <a:rPr lang="es-CO" sz="2400" dirty="0"/>
              <a:t>.</a:t>
            </a:r>
          </a:p>
        </p:txBody>
      </p:sp>
      <p:pic>
        <p:nvPicPr>
          <p:cNvPr id="4" name="Picture 2" descr="http://image.slidesharecdn.com/ses-2-getting-the-eyes-to-see-god-spanish-1208024862560367-8/95/los-ojos-para-ver-a-dios-3-728.jpg?cb=1208093199">
            <a:extLst>
              <a:ext uri="{FF2B5EF4-FFF2-40B4-BE49-F238E27FC236}">
                <a16:creationId xmlns:a16="http://schemas.microsoft.com/office/drawing/2014/main" id="{CD354ADD-1756-4F59-8108-E2766AB0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8" y="2177971"/>
            <a:ext cx="8128903" cy="43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6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7FC37-62B7-48D7-AC32-3476AF76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311" y="624109"/>
            <a:ext cx="7858301" cy="271055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¿Un modelo puede ser el resultado de percepciones?</a:t>
            </a:r>
            <a:br>
              <a:rPr lang="es-CO" dirty="0"/>
            </a:br>
            <a:br>
              <a:rPr lang="es-CO" dirty="0"/>
            </a:br>
            <a:r>
              <a:rPr lang="es-CO" dirty="0"/>
              <a:t>¿Los requisitos de un modelo pueden abstraerse objetivamente?</a:t>
            </a:r>
          </a:p>
        </p:txBody>
      </p:sp>
      <p:pic>
        <p:nvPicPr>
          <p:cNvPr id="4" name="Picture 2" descr="http://i.ytimg.com/vi/ZK-x4eGpq_0/hqdefault.jpg">
            <a:extLst>
              <a:ext uri="{FF2B5EF4-FFF2-40B4-BE49-F238E27FC236}">
                <a16:creationId xmlns:a16="http://schemas.microsoft.com/office/drawing/2014/main" id="{EF533421-8B64-49AA-B151-73582FC9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2" y="624109"/>
            <a:ext cx="3024336" cy="22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secretosparacontar.org/Portals/0/img_lectores/img_cuentos/ciegos.png">
            <a:extLst>
              <a:ext uri="{FF2B5EF4-FFF2-40B4-BE49-F238E27FC236}">
                <a16:creationId xmlns:a16="http://schemas.microsoft.com/office/drawing/2014/main" id="{1E671C8B-BD2D-488D-9043-34599968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8" y="3429000"/>
            <a:ext cx="3009900" cy="318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geeks.ms/blogs/mllopis/SOAelephant.jpg">
            <a:extLst>
              <a:ext uri="{FF2B5EF4-FFF2-40B4-BE49-F238E27FC236}">
                <a16:creationId xmlns:a16="http://schemas.microsoft.com/office/drawing/2014/main" id="{95E4A4F0-6157-4E70-8619-C0CBB3C1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8" y="3760700"/>
            <a:ext cx="4633424" cy="27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4005E6-A8DF-49A0-8B79-BFFF4CB2FEB8}"/>
              </a:ext>
            </a:extLst>
          </p:cNvPr>
          <p:cNvSpPr txBox="1"/>
          <p:nvPr/>
        </p:nvSpPr>
        <p:spPr>
          <a:xfrm>
            <a:off x="8974802" y="4294899"/>
            <a:ext cx="2867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¿Cuáles serían los requisitos de un modelo para representar una realidad?</a:t>
            </a:r>
          </a:p>
        </p:txBody>
      </p:sp>
    </p:spTree>
    <p:extLst>
      <p:ext uri="{BB962C8B-B14F-4D97-AF65-F5344CB8AC3E}">
        <p14:creationId xmlns:p14="http://schemas.microsoft.com/office/powerpoint/2010/main" val="314936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DB43-BF7B-4BD5-A659-7B9497F6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83115"/>
            <a:ext cx="7937323" cy="7636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800" dirty="0"/>
              <a:t>¿Los modelos se realizan objetivamente?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B520E-07B9-489A-B27A-5DDD4E37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22400"/>
            <a:ext cx="5066419" cy="3777622"/>
          </a:xfrm>
        </p:spPr>
        <p:txBody>
          <a:bodyPr>
            <a:normAutofit/>
          </a:bodyPr>
          <a:lstStyle/>
          <a:p>
            <a:r>
              <a:rPr lang="es-CO" dirty="0"/>
              <a:t>Modelar es un arte…</a:t>
            </a:r>
          </a:p>
          <a:p>
            <a:endParaRPr lang="es-CO" dirty="0"/>
          </a:p>
          <a:p>
            <a:r>
              <a:rPr lang="es-CO" dirty="0"/>
              <a:t>Requisito:</a:t>
            </a:r>
          </a:p>
          <a:p>
            <a:pPr lvl="1"/>
            <a:r>
              <a:rPr lang="es-CO" dirty="0"/>
              <a:t>Dibuja la mujer maravilla o a Thor usando solamente círculos y líneas rectas. (usa </a:t>
            </a:r>
            <a:r>
              <a:rPr lang="es-CO" dirty="0" err="1"/>
              <a:t>msPaint</a:t>
            </a:r>
            <a:r>
              <a:rPr lang="es-CO" dirty="0"/>
              <a:t>)</a:t>
            </a:r>
          </a:p>
          <a:p>
            <a:pPr lvl="1"/>
            <a:endParaRPr lang="es-CO" dirty="0"/>
          </a:p>
          <a:p>
            <a:r>
              <a:rPr lang="es-CO" dirty="0"/>
              <a:t>Ahora veamos los resultados…</a:t>
            </a:r>
          </a:p>
          <a:p>
            <a:pPr marL="457200" lvl="1" indent="0">
              <a:buNone/>
            </a:pPr>
            <a:endParaRPr lang="es-CO" sz="3200" dirty="0"/>
          </a:p>
          <a:p>
            <a:pPr marL="457200" lvl="1" indent="0">
              <a:buNone/>
            </a:pPr>
            <a:endParaRPr lang="es-CO" sz="3200" dirty="0"/>
          </a:p>
        </p:txBody>
      </p:sp>
      <p:pic>
        <p:nvPicPr>
          <p:cNvPr id="1026" name="Picture 2" descr="Chris Hemsworth no volverá a desnudarse en sus películas (y la culpable es  Elsa Pataky)">
            <a:extLst>
              <a:ext uri="{FF2B5EF4-FFF2-40B4-BE49-F238E27FC236}">
                <a16:creationId xmlns:a16="http://schemas.microsoft.com/office/drawing/2014/main" id="{0671D52E-B7BE-44A3-BBE6-6D0A3B78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90" y="2908187"/>
            <a:ext cx="4347437" cy="360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ropa, persona, mujer, traje de baño&#10;&#10;Descripción generada con confianza muy alta">
            <a:extLst>
              <a:ext uri="{FF2B5EF4-FFF2-40B4-BE49-F238E27FC236}">
                <a16:creationId xmlns:a16="http://schemas.microsoft.com/office/drawing/2014/main" id="{152BCD24-9C73-4DEA-9FBD-27FAB9DDC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9"/>
          <a:stretch/>
        </p:blipFill>
        <p:spPr>
          <a:xfrm>
            <a:off x="236800" y="183115"/>
            <a:ext cx="2341207" cy="3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581F-1AD6-47AA-BCE4-8C85030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Existen miles de cosas que hacemos, pero para nosotros es quizás intuitivo…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9EF86-30D9-4EDC-872A-84924456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¿Pensaste en cómo sujetar el lápiz/lapicero/Mouse/</a:t>
            </a:r>
            <a:r>
              <a:rPr lang="es-CO" dirty="0" err="1"/>
              <a:t>Pad</a:t>
            </a:r>
            <a:r>
              <a:rPr lang="es-CO" dirty="0"/>
              <a:t>…?</a:t>
            </a:r>
          </a:p>
          <a:p>
            <a:r>
              <a:rPr lang="es-CO" dirty="0"/>
              <a:t>¿Cuál atributo de la mujer/hombre te llamó más la atención?</a:t>
            </a:r>
          </a:p>
          <a:p>
            <a:r>
              <a:rPr lang="es-CO" dirty="0"/>
              <a:t>¿Te preocupaste por usar determinada área para dibujar?</a:t>
            </a:r>
          </a:p>
          <a:p>
            <a:r>
              <a:rPr lang="es-CO" dirty="0"/>
              <a:t>¿Le dibujaste ojos?</a:t>
            </a:r>
          </a:p>
          <a:p>
            <a:r>
              <a:rPr lang="es-CO" dirty="0"/>
              <a:t>¿Pensaste si debías colorearla?</a:t>
            </a:r>
          </a:p>
          <a:p>
            <a:r>
              <a:rPr lang="es-CO" dirty="0"/>
              <a:t>¿Te desconcentraron los atributos físicos?</a:t>
            </a:r>
          </a:p>
          <a:p>
            <a:r>
              <a:rPr lang="es-CO" dirty="0"/>
              <a:t>Tuviste que borrar????</a:t>
            </a:r>
          </a:p>
          <a:p>
            <a:r>
              <a:rPr lang="es-CO" dirty="0" err="1"/>
              <a:t>Etc</a:t>
            </a:r>
            <a:r>
              <a:rPr lang="es-CO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9846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13CCD-50A8-4B5D-BF4E-2345527F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Nada mas alejado del día a día en la obtención de 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C673C-AB5C-4647-8AEC-48F0C35A1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00" y="2000388"/>
            <a:ext cx="3758579" cy="4492487"/>
          </a:xfrm>
        </p:spPr>
        <p:txBody>
          <a:bodyPr>
            <a:normAutofit/>
          </a:bodyPr>
          <a:lstStyle/>
          <a:p>
            <a:r>
              <a:rPr lang="es-CO" sz="2400" dirty="0"/>
              <a:t>Generalmente nos acostumbramos a crear modelos tipo Frankenstein…</a:t>
            </a:r>
          </a:p>
          <a:p>
            <a:endParaRPr lang="es-CO" sz="2400" dirty="0"/>
          </a:p>
          <a:p>
            <a:r>
              <a:rPr lang="es-CO" sz="2400" dirty="0"/>
              <a:t>Tal vez cobran vida pero ¿cómo? ¿para qué? ¿Fueron creadas y articuladas para el problema o procesos organizacionales?...</a:t>
            </a:r>
          </a:p>
        </p:txBody>
      </p:sp>
      <p:pic>
        <p:nvPicPr>
          <p:cNvPr id="4" name="Picture 2" descr="http://softwarecreation.org/images/2008/frankenstein.jpg">
            <a:extLst>
              <a:ext uri="{FF2B5EF4-FFF2-40B4-BE49-F238E27FC236}">
                <a16:creationId xmlns:a16="http://schemas.microsoft.com/office/drawing/2014/main" id="{7968CA48-EA22-45F1-9892-D913CB00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32" y="2000388"/>
            <a:ext cx="5250568" cy="43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7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13E4B-9E41-458E-910F-CC8B694C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84" y="1035446"/>
            <a:ext cx="2730080" cy="47352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2800" dirty="0"/>
              <a:t>El Clásico dilema en el Modelado de Software</a:t>
            </a:r>
          </a:p>
        </p:txBody>
      </p:sp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16C4578D-948E-48B2-A4D3-153AF960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4" y="255731"/>
            <a:ext cx="8415693" cy="6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6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EAA41-5958-4CBA-85EA-ED2D20BB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07" y="2293814"/>
            <a:ext cx="3138857" cy="2270372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/>
              <a:t>A la mayoría nos ha pasado, aplica evidentemente para modelos.</a:t>
            </a:r>
          </a:p>
        </p:txBody>
      </p:sp>
      <p:pic>
        <p:nvPicPr>
          <p:cNvPr id="6" name="Picture 2" descr="Resultado de imagen para ingenieria de software">
            <a:extLst>
              <a:ext uri="{FF2B5EF4-FFF2-40B4-BE49-F238E27FC236}">
                <a16:creationId xmlns:a16="http://schemas.microsoft.com/office/drawing/2014/main" id="{CC6D4004-8BDA-4892-91C3-11B8C3A6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56" y="555445"/>
            <a:ext cx="7839337" cy="59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8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  <a:t>¿Qué comprenderemos por Modelado de Sistemas?</a:t>
            </a: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2400" dirty="0"/>
              <a:t>Es el estudio interdisciplinario del uso de modelos para conceptualizar y construir sistemas.</a:t>
            </a:r>
            <a:endParaRPr lang="es-ES" sz="4800" i="1" dirty="0">
              <a:latin typeface="Bahnschrift Light SemiCondensed" panose="020B0502040204020203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3C05C2-F128-408C-82A7-1DB8396AA2A2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/>
              <a:t>Un Sistema es frecuentemente definido como un conjunto de elementos interrelacionados (físicos o abstractos)… el todo y sus partes.</a:t>
            </a:r>
          </a:p>
          <a:p>
            <a:pPr>
              <a:lnSpc>
                <a:spcPct val="150000"/>
              </a:lnSpc>
            </a:pPr>
            <a:r>
              <a:rPr lang="es-CO" dirty="0"/>
              <a:t>Modelar se refiere a la representación mediante algún artefacto (ej. Dibujo, ecuación,…) del comportamiento y relaciones que un ser humano puede abstraer o inferir de un sistema. Un modelo está influenciado por cómo percibimos y comprendemos la realidad (sesgo). </a:t>
            </a:r>
            <a:r>
              <a:rPr lang="en-US" sz="2400" dirty="0" err="1"/>
              <a:t>Naim</a:t>
            </a:r>
            <a:r>
              <a:rPr lang="en-US" sz="2400" dirty="0"/>
              <a:t> A. </a:t>
            </a:r>
            <a:r>
              <a:rPr lang="en-US" sz="2400" dirty="0" err="1"/>
              <a:t>Kheir</a:t>
            </a:r>
            <a:r>
              <a:rPr lang="en-US" sz="2400" dirty="0"/>
              <a:t> (1996)</a:t>
            </a:r>
            <a:endParaRPr lang="es-CO" dirty="0"/>
          </a:p>
          <a:p>
            <a:pPr>
              <a:lnSpc>
                <a:spcPct val="150000"/>
              </a:lnSpc>
            </a:pPr>
            <a:r>
              <a:rPr lang="es-CO" dirty="0"/>
              <a:t>Un modelo, sin importar su complejidad, es solo una representación de la realidad, y nunca debe ser confundida con esta (</a:t>
            </a:r>
            <a:r>
              <a:rPr lang="es-CO" dirty="0" err="1"/>
              <a:t>Bekey</a:t>
            </a:r>
            <a:r>
              <a:rPr lang="es-CO" dirty="0"/>
              <a:t>, 1977)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1AA5D-E9C3-411B-95C2-FC76039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Otro problema es trabajar en equipo…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05203-0C3A-4830-93C7-3C88164D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 descr="Resultado de imagen para trabajo en equipo dilema">
            <a:extLst>
              <a:ext uri="{FF2B5EF4-FFF2-40B4-BE49-F238E27FC236}">
                <a16:creationId xmlns:a16="http://schemas.microsoft.com/office/drawing/2014/main" id="{6099784C-BD50-4A0F-B520-D88CEB3F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8207"/>
            <a:ext cx="430780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trabajo en equipo problemas">
            <a:extLst>
              <a:ext uri="{FF2B5EF4-FFF2-40B4-BE49-F238E27FC236}">
                <a16:creationId xmlns:a16="http://schemas.microsoft.com/office/drawing/2014/main" id="{D21C782B-7620-430B-9EE8-AEDDBB41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95" y="2191435"/>
            <a:ext cx="4072405" cy="3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trabajo en equipo problemas">
            <a:extLst>
              <a:ext uri="{FF2B5EF4-FFF2-40B4-BE49-F238E27FC236}">
                <a16:creationId xmlns:a16="http://schemas.microsoft.com/office/drawing/2014/main" id="{0919C689-2755-4BDF-86E9-3EEB0D04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31" y="4153947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460F9-0425-43B7-A358-62C6C5DD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81" y="393800"/>
            <a:ext cx="8911687" cy="908855"/>
          </a:xfrm>
        </p:spPr>
        <p:txBody>
          <a:bodyPr>
            <a:normAutofit fontScale="90000"/>
          </a:bodyPr>
          <a:lstStyle/>
          <a:p>
            <a:r>
              <a:rPr lang="es-CO" dirty="0"/>
              <a:t>Modelar la Inteligencia o el Conocimiento, algunas aplicaciones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083C2F-1EED-4CE3-B6A3-2111FE516FB7}"/>
              </a:ext>
            </a:extLst>
          </p:cNvPr>
          <p:cNvSpPr/>
          <p:nvPr/>
        </p:nvSpPr>
        <p:spPr>
          <a:xfrm>
            <a:off x="8124861" y="6488668"/>
            <a:ext cx="40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https://www.bostondynamics.com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66BD7C-2FEF-4B86-81EA-CC5C6B50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https://www.bostondynamics.com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3CD072-4CE9-483F-84F4-C3196A2E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24" y="2871565"/>
            <a:ext cx="10220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verde, comida, sentado, mesa&#10;&#10;Descripción generada con confianza muy alta">
            <a:extLst>
              <a:ext uri="{FF2B5EF4-FFF2-40B4-BE49-F238E27FC236}">
                <a16:creationId xmlns:a16="http://schemas.microsoft.com/office/drawing/2014/main" id="{4C326F49-1D91-419D-A237-3D27A252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78" y="1997229"/>
            <a:ext cx="6096000" cy="3821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63D945-2C02-4A7B-9909-83AE8466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2" y="228599"/>
            <a:ext cx="9209498" cy="8957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r>
              <a:rPr lang="en-US" sz="4000" dirty="0">
                <a:solidFill>
                  <a:schemeClr val="tx1"/>
                </a:solidFill>
              </a:rPr>
              <a:t> Vs No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EC88B-102A-4A6C-B205-61808A61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EFFFF"/>
                </a:solidFill>
              </a:rPr>
              <a:t>Se tienen los siguientes aguacates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BB1FE41-1CE2-4D0B-BF3B-6D39E60BFBFF}"/>
              </a:ext>
            </a:extLst>
          </p:cNvPr>
          <p:cNvSpPr/>
          <p:nvPr/>
        </p:nvSpPr>
        <p:spPr>
          <a:xfrm>
            <a:off x="5577772" y="642652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http://www.milenio.com/negocios/Tres_razones_por_las_que-precio_aguacate-produccion-costo_aguacate_0_768523447.html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C1E6E6B6-30D1-4FBF-8D9C-00EFE4FD40C5}"/>
              </a:ext>
            </a:extLst>
          </p:cNvPr>
          <p:cNvSpPr txBox="1">
            <a:spLocks/>
          </p:cNvSpPr>
          <p:nvPr/>
        </p:nvSpPr>
        <p:spPr>
          <a:xfrm>
            <a:off x="917532" y="2762732"/>
            <a:ext cx="3024363" cy="1658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>
                <a:solidFill>
                  <a:schemeClr val="tx1"/>
                </a:solidFill>
              </a:rPr>
              <a:t>Aprender</a:t>
            </a:r>
            <a:r>
              <a:rPr lang="en-US" sz="4000" dirty="0">
                <a:solidFill>
                  <a:schemeClr val="tx1"/>
                </a:solidFill>
              </a:rPr>
              <a:t> a </a:t>
            </a:r>
            <a:r>
              <a:rPr lang="en-US" sz="4000" dirty="0" err="1">
                <a:solidFill>
                  <a:schemeClr val="tx1"/>
                </a:solidFill>
              </a:rPr>
              <a:t>reconocer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maduros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verdes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7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C569A-3EAD-4182-A5AF-83FD4FC0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Otro caso de aplicación: Identificación y clasificación de especies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4275D79-5201-4DF3-A61B-6DA5B328846F}"/>
              </a:ext>
            </a:extLst>
          </p:cNvPr>
          <p:cNvSpPr txBox="1">
            <a:spLocks/>
          </p:cNvSpPr>
          <p:nvPr/>
        </p:nvSpPr>
        <p:spPr>
          <a:xfrm>
            <a:off x="2733560" y="1905000"/>
            <a:ext cx="8771051" cy="4006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/>
              <a:t>Con las medidas en centímetros de las variables longitud y anchura del sépalo </a:t>
            </a:r>
            <a:r>
              <a:rPr lang="es-ES" i="1" dirty="0"/>
              <a:t>(</a:t>
            </a:r>
            <a:r>
              <a:rPr lang="es-ES" i="1" dirty="0" err="1"/>
              <a:t>sepal</a:t>
            </a:r>
            <a:r>
              <a:rPr lang="es-ES" i="1" dirty="0"/>
              <a:t>);</a:t>
            </a:r>
            <a:r>
              <a:rPr lang="es-ES" dirty="0"/>
              <a:t>  longitud y ancho del pétalo (</a:t>
            </a:r>
            <a:r>
              <a:rPr lang="es-ES" i="1" dirty="0" err="1"/>
              <a:t>petal</a:t>
            </a:r>
            <a:r>
              <a:rPr lang="es-ES" i="1" dirty="0"/>
              <a:t>)</a:t>
            </a:r>
            <a:r>
              <a:rPr lang="es-ES" dirty="0"/>
              <a:t>; se clasifican 50 flores de cada una de 3 especies de iris. Las especies son Iris </a:t>
            </a:r>
            <a:r>
              <a:rPr lang="es-ES" dirty="0" err="1"/>
              <a:t>setosa</a:t>
            </a:r>
            <a:r>
              <a:rPr lang="es-ES" dirty="0"/>
              <a:t>, </a:t>
            </a:r>
            <a:r>
              <a:rPr lang="es-ES" dirty="0" err="1"/>
              <a:t>versicolor</a:t>
            </a:r>
            <a:r>
              <a:rPr lang="es-ES" dirty="0"/>
              <a:t> y </a:t>
            </a:r>
            <a:r>
              <a:rPr lang="es-ES" dirty="0" err="1"/>
              <a:t>virginica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AC081C-D386-460C-98B8-EDD21BF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3" y="1905000"/>
            <a:ext cx="2253232" cy="24334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EA69CB-C75A-478C-9FEB-9DF0F572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69" y="4521245"/>
            <a:ext cx="6429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903FC-5444-462D-99D9-A83D08E2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 general un Modelo base para la construcción y evaluación se obtiene a partir de datos…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7D310EC-03E8-42F1-B4BC-FF3CC63B0C92}"/>
              </a:ext>
            </a:extLst>
          </p:cNvPr>
          <p:cNvGrpSpPr/>
          <p:nvPr/>
        </p:nvGrpSpPr>
        <p:grpSpPr>
          <a:xfrm>
            <a:off x="960067" y="2011678"/>
            <a:ext cx="10287053" cy="4686573"/>
            <a:chOff x="960067" y="2011678"/>
            <a:chExt cx="10287053" cy="4686573"/>
          </a:xfrm>
        </p:grpSpPr>
        <p:sp>
          <p:nvSpPr>
            <p:cNvPr id="5" name="Disco magnético 3">
              <a:extLst>
                <a:ext uri="{FF2B5EF4-FFF2-40B4-BE49-F238E27FC236}">
                  <a16:creationId xmlns:a16="http://schemas.microsoft.com/office/drawing/2014/main" id="{4FAD7031-09B9-4915-9B73-86226681BF4E}"/>
                </a:ext>
              </a:extLst>
            </p:cNvPr>
            <p:cNvSpPr/>
            <p:nvPr/>
          </p:nvSpPr>
          <p:spPr>
            <a:xfrm>
              <a:off x="960067" y="2356756"/>
              <a:ext cx="957406" cy="1282337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</a:t>
              </a:r>
            </a:p>
          </p:txBody>
        </p:sp>
        <p:sp>
          <p:nvSpPr>
            <p:cNvPr id="6" name="Decisión 4">
              <a:extLst>
                <a:ext uri="{FF2B5EF4-FFF2-40B4-BE49-F238E27FC236}">
                  <a16:creationId xmlns:a16="http://schemas.microsoft.com/office/drawing/2014/main" id="{FA0E13EA-8D8F-4430-AF43-8C1FCE64812D}"/>
                </a:ext>
              </a:extLst>
            </p:cNvPr>
            <p:cNvSpPr/>
            <p:nvPr/>
          </p:nvSpPr>
          <p:spPr>
            <a:xfrm>
              <a:off x="2730134" y="2011678"/>
              <a:ext cx="2978333" cy="1972491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División Entrenamiento / Evaluación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6FF9DEFE-D16E-40DC-8991-6CA9CEBA0919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1917473" y="2997924"/>
              <a:ext cx="812661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Documento 7">
              <a:extLst>
                <a:ext uri="{FF2B5EF4-FFF2-40B4-BE49-F238E27FC236}">
                  <a16:creationId xmlns:a16="http://schemas.microsoft.com/office/drawing/2014/main" id="{8C8A7828-90C9-48FB-A979-5C3F4CECBA06}"/>
                </a:ext>
              </a:extLst>
            </p:cNvPr>
            <p:cNvSpPr/>
            <p:nvPr/>
          </p:nvSpPr>
          <p:spPr>
            <a:xfrm>
              <a:off x="6322422" y="2530382"/>
              <a:ext cx="1959429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600" dirty="0"/>
                <a:t>Datos Entrenamiento</a:t>
              </a:r>
            </a:p>
          </p:txBody>
        </p:sp>
        <p:sp>
          <p:nvSpPr>
            <p:cNvPr id="9" name="Documento 8">
              <a:extLst>
                <a:ext uri="{FF2B5EF4-FFF2-40B4-BE49-F238E27FC236}">
                  <a16:creationId xmlns:a16="http://schemas.microsoft.com/office/drawing/2014/main" id="{702D45B0-09E3-44C5-B054-402C78F456FD}"/>
                </a:ext>
              </a:extLst>
            </p:cNvPr>
            <p:cNvSpPr/>
            <p:nvPr/>
          </p:nvSpPr>
          <p:spPr>
            <a:xfrm>
              <a:off x="2592925" y="4567644"/>
              <a:ext cx="3246172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 Evaluación vs Datos Simulados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9BB127E-1FA6-48B5-A2E6-00BC315EBCC9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5708467" y="2997923"/>
              <a:ext cx="613955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C40C799-FEC3-4668-A921-FEAD8F2F7238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4216011" y="3984169"/>
              <a:ext cx="3290" cy="58347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9E9428D-329A-446C-8961-47614B0C4932}"/>
                </a:ext>
              </a:extLst>
            </p:cNvPr>
            <p:cNvSpPr/>
            <p:nvPr/>
          </p:nvSpPr>
          <p:spPr>
            <a:xfrm>
              <a:off x="9117875" y="2623725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Proceso Entrenamiento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A05777F-9542-419A-8387-395171BE29DC}"/>
                </a:ext>
              </a:extLst>
            </p:cNvPr>
            <p:cNvSpPr/>
            <p:nvPr/>
          </p:nvSpPr>
          <p:spPr>
            <a:xfrm>
              <a:off x="9117875" y="4660988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Modelo</a:t>
              </a:r>
            </a:p>
          </p:txBody>
        </p:sp>
        <p:sp>
          <p:nvSpPr>
            <p:cNvPr id="14" name="Documento 17">
              <a:extLst>
                <a:ext uri="{FF2B5EF4-FFF2-40B4-BE49-F238E27FC236}">
                  <a16:creationId xmlns:a16="http://schemas.microsoft.com/office/drawing/2014/main" id="{9B2CA265-CE7C-4C5A-A769-1DA5DDD208A7}"/>
                </a:ext>
              </a:extLst>
            </p:cNvPr>
            <p:cNvSpPr/>
            <p:nvPr/>
          </p:nvSpPr>
          <p:spPr>
            <a:xfrm>
              <a:off x="8961120" y="5763169"/>
              <a:ext cx="2286000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Predicciones </a:t>
              </a: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256C8E9-BB5D-4996-B4CA-F4E70B276AD3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8281851" y="2997923"/>
              <a:ext cx="83602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4945A292-9081-4C84-BAD4-DAA11225107C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0097589" y="3372120"/>
              <a:ext cx="0" cy="128886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46582761-EDBB-4187-B9DD-3295F39869C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0097589" y="5409383"/>
              <a:ext cx="6531" cy="3537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4E23991B-838E-42EA-86EF-FDA227EDAA70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>
              <a:off x="5839097" y="5035185"/>
              <a:ext cx="3278778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135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1-1">
            <a:extLst>
              <a:ext uri="{FF2B5EF4-FFF2-40B4-BE49-F238E27FC236}">
                <a16:creationId xmlns:a16="http://schemas.microsoft.com/office/drawing/2014/main" id="{5EB80B8B-E6DA-4323-B6CE-DF9539762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93" y="936977"/>
            <a:ext cx="9926129" cy="47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F119B-765C-464C-90F8-6AEEF09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68" y="3429000"/>
            <a:ext cx="3778870" cy="3030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Esquema</a:t>
            </a:r>
            <a:r>
              <a:rPr lang="en-US" sz="4000" dirty="0">
                <a:solidFill>
                  <a:schemeClr val="tx1"/>
                </a:solidFill>
              </a:rPr>
              <a:t> para </a:t>
            </a:r>
            <a:r>
              <a:rPr lang="en-US" sz="4000" dirty="0" err="1">
                <a:solidFill>
                  <a:schemeClr val="tx1"/>
                </a:solidFill>
              </a:rPr>
              <a:t>encontrar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máquina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90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1-2">
            <a:extLst>
              <a:ext uri="{FF2B5EF4-FFF2-40B4-BE49-F238E27FC236}">
                <a16:creationId xmlns:a16="http://schemas.microsoft.com/office/drawing/2014/main" id="{DF621E4C-EA29-4F3F-9BDE-A2917499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94" y="1352433"/>
            <a:ext cx="9888414" cy="41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259DEF-935D-4861-8733-BDECD678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57" y="4263772"/>
            <a:ext cx="3778870" cy="20178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Evaluamos</a:t>
            </a:r>
            <a:r>
              <a:rPr lang="en-US" sz="4000" dirty="0">
                <a:solidFill>
                  <a:schemeClr val="tx1"/>
                </a:solidFill>
              </a:rPr>
              <a:t> que </a:t>
            </a:r>
            <a:r>
              <a:rPr lang="en-US" sz="4000" dirty="0" err="1">
                <a:solidFill>
                  <a:schemeClr val="tx1"/>
                </a:solidFill>
              </a:rPr>
              <a:t>tanto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aprendió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nuestro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</a:t>
            </a:r>
            <a:r>
              <a:rPr lang="en-US" sz="4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425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AA1D-AE7D-4968-A495-7E6ACC6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92" y="30802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capacidad de generalización del modelo está influenciada por tres factores: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1FB3C-C092-4651-A4AE-A5D1C7C7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1. La selección del conjunto de entrenamiento.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datos contiene la información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suficiente para reproducir 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2. La Complejidad del Modelo.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parámetros es adecuada para representar el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comportamiento del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3. La complejidad propia del PGD.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    Ej. Efecto de variables exógenas (Datos Extremos)</a:t>
            </a:r>
            <a:endParaRPr lang="en-U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5626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97380-9608-4493-8A4A-FE1AA521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Uno modelo de aprendizaje conexionista, red neuronal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D6952A2-5CF2-4066-A76F-3E110123A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10839"/>
              </p:ext>
            </p:extLst>
          </p:nvPr>
        </p:nvGraphicFramePr>
        <p:xfrm>
          <a:off x="1866962" y="1834662"/>
          <a:ext cx="8685713" cy="44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74604" imgH="3022521" progId="Visio.Drawing.11">
                  <p:embed/>
                </p:oleObj>
              </mc:Choice>
              <mc:Fallback>
                <p:oleObj r:id="rId2" imgW="5974604" imgH="3022521" progId="Visio.Drawing.11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D6952A2-5CF2-4066-A76F-3E110123AB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62" y="1834662"/>
                        <a:ext cx="8685713" cy="4419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21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4760A-785F-4587-95C0-81502D9D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 ejemplo genérico de sistemas conexionistas con base en polinomios.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513EA-44A1-42AA-AA5A-6229336C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i="1" dirty="0"/>
              <a:t>h(x) = 0.5 + 0.4 </a:t>
            </a:r>
            <a:r>
              <a:rPr lang="es-CO" i="1" dirty="0" err="1"/>
              <a:t>sen</a:t>
            </a:r>
            <a:r>
              <a:rPr lang="es-CO" i="1" dirty="0"/>
              <a:t>(2</a:t>
            </a:r>
            <a:r>
              <a:rPr lang="el-GR" i="1" dirty="0"/>
              <a:t>π</a:t>
            </a:r>
            <a:r>
              <a:rPr lang="es-CO" i="1" dirty="0"/>
              <a:t>x) + ruido  </a:t>
            </a:r>
            <a:r>
              <a:rPr lang="es-CO" sz="1600" dirty="0"/>
              <a:t>(</a:t>
            </a:r>
            <a:r>
              <a:rPr lang="es-CO" sz="1600" dirty="0" err="1"/>
              <a:t>Bishop</a:t>
            </a:r>
            <a:r>
              <a:rPr lang="es-CO" sz="1600" dirty="0"/>
              <a:t>, 1995)</a:t>
            </a:r>
            <a:endParaRPr lang="es-CO" dirty="0"/>
          </a:p>
        </p:txBody>
      </p:sp>
      <p:sp>
        <p:nvSpPr>
          <p:cNvPr id="4" name="7 CuadroTexto">
            <a:extLst>
              <a:ext uri="{FF2B5EF4-FFF2-40B4-BE49-F238E27FC236}">
                <a16:creationId xmlns:a16="http://schemas.microsoft.com/office/drawing/2014/main" id="{A4F19F63-88CD-49BC-A8D9-4D4F3928F988}"/>
              </a:ext>
            </a:extLst>
          </p:cNvPr>
          <p:cNvSpPr txBox="1"/>
          <p:nvPr/>
        </p:nvSpPr>
        <p:spPr>
          <a:xfrm>
            <a:off x="2525812" y="258261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1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.:  0.2207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0.2018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3B01384-4448-4500-99F5-DE1CC93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4428" y="2294756"/>
            <a:ext cx="1740347" cy="918220"/>
          </a:xfrm>
          <a:prstGeom prst="rect">
            <a:avLst/>
          </a:prstGeom>
          <a:noFill/>
        </p:spPr>
      </p:pic>
      <p:sp>
        <p:nvSpPr>
          <p:cNvPr id="6" name="9 CuadroTexto">
            <a:extLst>
              <a:ext uri="{FF2B5EF4-FFF2-40B4-BE49-F238E27FC236}">
                <a16:creationId xmlns:a16="http://schemas.microsoft.com/office/drawing/2014/main" id="{C5302F7D-9D5C-4B10-8041-333036F1EE98}"/>
              </a:ext>
            </a:extLst>
          </p:cNvPr>
          <p:cNvSpPr txBox="1"/>
          <p:nvPr/>
        </p:nvSpPr>
        <p:spPr>
          <a:xfrm>
            <a:off x="7964116" y="2569200"/>
            <a:ext cx="23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Modelo:</a:t>
            </a:r>
          </a:p>
        </p:txBody>
      </p:sp>
      <p:sp>
        <p:nvSpPr>
          <p:cNvPr id="7" name="10 CuadroTexto">
            <a:extLst>
              <a:ext uri="{FF2B5EF4-FFF2-40B4-BE49-F238E27FC236}">
                <a16:creationId xmlns:a16="http://schemas.microsoft.com/office/drawing/2014/main" id="{5A50958B-A34D-40B5-BF5A-86B3924C7D05}"/>
              </a:ext>
            </a:extLst>
          </p:cNvPr>
          <p:cNvSpPr txBox="1"/>
          <p:nvPr/>
        </p:nvSpPr>
        <p:spPr>
          <a:xfrm>
            <a:off x="5498332" y="3029123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3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0.0416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0.0371</a:t>
            </a:r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DB877DFB-994B-45E6-9CFA-12B694F74D67}"/>
              </a:ext>
            </a:extLst>
          </p:cNvPr>
          <p:cNvSpPr txBox="1"/>
          <p:nvPr/>
        </p:nvSpPr>
        <p:spPr>
          <a:xfrm>
            <a:off x="8378652" y="342900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9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0.0076 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0.0799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58E084-1744-47C3-9ABA-F2F7266E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0" y="3517842"/>
            <a:ext cx="3200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4CBD0F2-C020-4A77-8CDC-83CA258C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52" y="4082380"/>
            <a:ext cx="3048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1C99621-FF41-4FF9-B00C-B9BF2052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79937"/>
            <a:ext cx="31051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4 Conector recto">
            <a:extLst>
              <a:ext uri="{FF2B5EF4-FFF2-40B4-BE49-F238E27FC236}">
                <a16:creationId xmlns:a16="http://schemas.microsoft.com/office/drawing/2014/main" id="{C825B4DF-119E-41E2-B049-D5DE13E2A06C}"/>
              </a:ext>
            </a:extLst>
          </p:cNvPr>
          <p:cNvCxnSpPr/>
          <p:nvPr/>
        </p:nvCxnSpPr>
        <p:spPr>
          <a:xfrm>
            <a:off x="2690020" y="3776340"/>
            <a:ext cx="2160240" cy="9361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6 Forma libre">
            <a:extLst>
              <a:ext uri="{FF2B5EF4-FFF2-40B4-BE49-F238E27FC236}">
                <a16:creationId xmlns:a16="http://schemas.microsoft.com/office/drawing/2014/main" id="{E5E26848-09DA-4673-AA26-65B045CB4F77}"/>
              </a:ext>
            </a:extLst>
          </p:cNvPr>
          <p:cNvSpPr/>
          <p:nvPr/>
        </p:nvSpPr>
        <p:spPr>
          <a:xfrm>
            <a:off x="5638652" y="4205831"/>
            <a:ext cx="2171700" cy="1240800"/>
          </a:xfrm>
          <a:custGeom>
            <a:avLst/>
            <a:gdLst>
              <a:gd name="connsiteX0" fmla="*/ 0 w 2171700"/>
              <a:gd name="connsiteY0" fmla="*/ 503835 h 1240800"/>
              <a:gd name="connsiteX1" fmla="*/ 177800 w 2171700"/>
              <a:gd name="connsiteY1" fmla="*/ 148235 h 1240800"/>
              <a:gd name="connsiteX2" fmla="*/ 336550 w 2171700"/>
              <a:gd name="connsiteY2" fmla="*/ 14885 h 1240800"/>
              <a:gd name="connsiteX3" fmla="*/ 577850 w 2171700"/>
              <a:gd name="connsiteY3" fmla="*/ 33935 h 1240800"/>
              <a:gd name="connsiteX4" fmla="*/ 825500 w 2171700"/>
              <a:gd name="connsiteY4" fmla="*/ 287935 h 1240800"/>
              <a:gd name="connsiteX5" fmla="*/ 1047750 w 2171700"/>
              <a:gd name="connsiteY5" fmla="*/ 618135 h 1240800"/>
              <a:gd name="connsiteX6" fmla="*/ 1212850 w 2171700"/>
              <a:gd name="connsiteY6" fmla="*/ 840385 h 1240800"/>
              <a:gd name="connsiteX7" fmla="*/ 1447800 w 2171700"/>
              <a:gd name="connsiteY7" fmla="*/ 1126135 h 1240800"/>
              <a:gd name="connsiteX8" fmla="*/ 1676400 w 2171700"/>
              <a:gd name="connsiteY8" fmla="*/ 1240435 h 1240800"/>
              <a:gd name="connsiteX9" fmla="*/ 1930400 w 2171700"/>
              <a:gd name="connsiteY9" fmla="*/ 1094385 h 1240800"/>
              <a:gd name="connsiteX10" fmla="*/ 2057400 w 2171700"/>
              <a:gd name="connsiteY10" fmla="*/ 827685 h 1240800"/>
              <a:gd name="connsiteX11" fmla="*/ 2171700 w 2171700"/>
              <a:gd name="connsiteY11" fmla="*/ 554635 h 12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1700" h="1240800">
                <a:moveTo>
                  <a:pt x="0" y="503835"/>
                </a:moveTo>
                <a:cubicBezTo>
                  <a:pt x="60854" y="366781"/>
                  <a:pt x="121708" y="229727"/>
                  <a:pt x="177800" y="148235"/>
                </a:cubicBezTo>
                <a:cubicBezTo>
                  <a:pt x="233892" y="66743"/>
                  <a:pt x="269875" y="33935"/>
                  <a:pt x="336550" y="14885"/>
                </a:cubicBezTo>
                <a:cubicBezTo>
                  <a:pt x="403225" y="-4165"/>
                  <a:pt x="496359" y="-11573"/>
                  <a:pt x="577850" y="33935"/>
                </a:cubicBezTo>
                <a:cubicBezTo>
                  <a:pt x="659341" y="79443"/>
                  <a:pt x="747183" y="190568"/>
                  <a:pt x="825500" y="287935"/>
                </a:cubicBezTo>
                <a:cubicBezTo>
                  <a:pt x="903817" y="385302"/>
                  <a:pt x="983192" y="526060"/>
                  <a:pt x="1047750" y="618135"/>
                </a:cubicBezTo>
                <a:cubicBezTo>
                  <a:pt x="1112308" y="710210"/>
                  <a:pt x="1146175" y="755718"/>
                  <a:pt x="1212850" y="840385"/>
                </a:cubicBezTo>
                <a:cubicBezTo>
                  <a:pt x="1279525" y="925052"/>
                  <a:pt x="1370542" y="1059460"/>
                  <a:pt x="1447800" y="1126135"/>
                </a:cubicBezTo>
                <a:cubicBezTo>
                  <a:pt x="1525058" y="1192810"/>
                  <a:pt x="1595967" y="1245727"/>
                  <a:pt x="1676400" y="1240435"/>
                </a:cubicBezTo>
                <a:cubicBezTo>
                  <a:pt x="1756833" y="1235143"/>
                  <a:pt x="1866900" y="1163177"/>
                  <a:pt x="1930400" y="1094385"/>
                </a:cubicBezTo>
                <a:cubicBezTo>
                  <a:pt x="1993900" y="1025593"/>
                  <a:pt x="2017183" y="917643"/>
                  <a:pt x="2057400" y="827685"/>
                </a:cubicBezTo>
                <a:cubicBezTo>
                  <a:pt x="2097617" y="737727"/>
                  <a:pt x="2134658" y="646181"/>
                  <a:pt x="2171700" y="554635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2 Forma libre">
            <a:extLst>
              <a:ext uri="{FF2B5EF4-FFF2-40B4-BE49-F238E27FC236}">
                <a16:creationId xmlns:a16="http://schemas.microsoft.com/office/drawing/2014/main" id="{B053C22A-6736-4FFF-8EE9-9AD51F0DA585}"/>
              </a:ext>
            </a:extLst>
          </p:cNvPr>
          <p:cNvSpPr/>
          <p:nvPr/>
        </p:nvSpPr>
        <p:spPr>
          <a:xfrm>
            <a:off x="8654902" y="4427902"/>
            <a:ext cx="12700" cy="527050"/>
          </a:xfrm>
          <a:custGeom>
            <a:avLst/>
            <a:gdLst>
              <a:gd name="connsiteX0" fmla="*/ 0 w 12700"/>
              <a:gd name="connsiteY0" fmla="*/ 527050 h 527050"/>
              <a:gd name="connsiteX1" fmla="*/ 12700 w 12700"/>
              <a:gd name="connsiteY1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7050">
                <a:moveTo>
                  <a:pt x="0" y="527050"/>
                </a:moveTo>
                <a:cubicBezTo>
                  <a:pt x="4233" y="298979"/>
                  <a:pt x="8467" y="70908"/>
                  <a:pt x="1270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7 Forma libre">
            <a:extLst>
              <a:ext uri="{FF2B5EF4-FFF2-40B4-BE49-F238E27FC236}">
                <a16:creationId xmlns:a16="http://schemas.microsoft.com/office/drawing/2014/main" id="{713D970B-A2CA-4070-B9D7-584D5F8F8DD2}"/>
              </a:ext>
            </a:extLst>
          </p:cNvPr>
          <p:cNvSpPr/>
          <p:nvPr/>
        </p:nvSpPr>
        <p:spPr>
          <a:xfrm>
            <a:off x="8870802" y="4421552"/>
            <a:ext cx="260350" cy="604220"/>
          </a:xfrm>
          <a:custGeom>
            <a:avLst/>
            <a:gdLst>
              <a:gd name="connsiteX0" fmla="*/ 0 w 260350"/>
              <a:gd name="connsiteY0" fmla="*/ 0 h 604220"/>
              <a:gd name="connsiteX1" fmla="*/ 63500 w 260350"/>
              <a:gd name="connsiteY1" fmla="*/ 463550 h 604220"/>
              <a:gd name="connsiteX2" fmla="*/ 114300 w 260350"/>
              <a:gd name="connsiteY2" fmla="*/ 596900 h 604220"/>
              <a:gd name="connsiteX3" fmla="*/ 209550 w 260350"/>
              <a:gd name="connsiteY3" fmla="*/ 285750 h 604220"/>
              <a:gd name="connsiteX4" fmla="*/ 260350 w 260350"/>
              <a:gd name="connsiteY4" fmla="*/ 0 h 60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604220">
                <a:moveTo>
                  <a:pt x="0" y="0"/>
                </a:moveTo>
                <a:cubicBezTo>
                  <a:pt x="22225" y="182033"/>
                  <a:pt x="44450" y="364067"/>
                  <a:pt x="63500" y="463550"/>
                </a:cubicBezTo>
                <a:cubicBezTo>
                  <a:pt x="82550" y="563033"/>
                  <a:pt x="89958" y="626533"/>
                  <a:pt x="114300" y="596900"/>
                </a:cubicBezTo>
                <a:cubicBezTo>
                  <a:pt x="138642" y="567267"/>
                  <a:pt x="185208" y="385233"/>
                  <a:pt x="209550" y="285750"/>
                </a:cubicBezTo>
                <a:cubicBezTo>
                  <a:pt x="233892" y="186267"/>
                  <a:pt x="260350" y="0"/>
                  <a:pt x="26035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8 Forma libre">
            <a:extLst>
              <a:ext uri="{FF2B5EF4-FFF2-40B4-BE49-F238E27FC236}">
                <a16:creationId xmlns:a16="http://schemas.microsoft.com/office/drawing/2014/main" id="{C1521B04-6E39-4371-85F8-C2AE967A5C61}"/>
              </a:ext>
            </a:extLst>
          </p:cNvPr>
          <p:cNvSpPr/>
          <p:nvPr/>
        </p:nvSpPr>
        <p:spPr>
          <a:xfrm>
            <a:off x="9347052" y="4415202"/>
            <a:ext cx="1257300" cy="1581150"/>
          </a:xfrm>
          <a:custGeom>
            <a:avLst/>
            <a:gdLst>
              <a:gd name="connsiteX0" fmla="*/ 0 w 1257300"/>
              <a:gd name="connsiteY0" fmla="*/ 0 h 1581150"/>
              <a:gd name="connsiteX1" fmla="*/ 146050 w 1257300"/>
              <a:gd name="connsiteY1" fmla="*/ 527050 h 1581150"/>
              <a:gd name="connsiteX2" fmla="*/ 273050 w 1257300"/>
              <a:gd name="connsiteY2" fmla="*/ 692150 h 1581150"/>
              <a:gd name="connsiteX3" fmla="*/ 450850 w 1257300"/>
              <a:gd name="connsiteY3" fmla="*/ 635000 h 1581150"/>
              <a:gd name="connsiteX4" fmla="*/ 558800 w 1257300"/>
              <a:gd name="connsiteY4" fmla="*/ 755650 h 1581150"/>
              <a:gd name="connsiteX5" fmla="*/ 666750 w 1257300"/>
              <a:gd name="connsiteY5" fmla="*/ 1085850 h 1581150"/>
              <a:gd name="connsiteX6" fmla="*/ 742950 w 1257300"/>
              <a:gd name="connsiteY6" fmla="*/ 1403350 h 1581150"/>
              <a:gd name="connsiteX7" fmla="*/ 831850 w 1257300"/>
              <a:gd name="connsiteY7" fmla="*/ 1581150 h 1581150"/>
              <a:gd name="connsiteX8" fmla="*/ 933450 w 1257300"/>
              <a:gd name="connsiteY8" fmla="*/ 1403350 h 1581150"/>
              <a:gd name="connsiteX9" fmla="*/ 977900 w 1257300"/>
              <a:gd name="connsiteY9" fmla="*/ 1149350 h 1581150"/>
              <a:gd name="connsiteX10" fmla="*/ 1041400 w 1257300"/>
              <a:gd name="connsiteY10" fmla="*/ 768350 h 1581150"/>
              <a:gd name="connsiteX11" fmla="*/ 1079500 w 1257300"/>
              <a:gd name="connsiteY11" fmla="*/ 603250 h 1581150"/>
              <a:gd name="connsiteX12" fmla="*/ 1130300 w 1257300"/>
              <a:gd name="connsiteY12" fmla="*/ 514350 h 1581150"/>
              <a:gd name="connsiteX13" fmla="*/ 1193800 w 1257300"/>
              <a:gd name="connsiteY13" fmla="*/ 762000 h 1581150"/>
              <a:gd name="connsiteX14" fmla="*/ 1219200 w 1257300"/>
              <a:gd name="connsiteY14" fmla="*/ 1041400 h 1581150"/>
              <a:gd name="connsiteX15" fmla="*/ 1238250 w 1257300"/>
              <a:gd name="connsiteY15" fmla="*/ 1276350 h 1581150"/>
              <a:gd name="connsiteX16" fmla="*/ 1257300 w 1257300"/>
              <a:gd name="connsiteY16" fmla="*/ 15684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7300" h="1581150">
                <a:moveTo>
                  <a:pt x="0" y="0"/>
                </a:moveTo>
                <a:cubicBezTo>
                  <a:pt x="50271" y="205846"/>
                  <a:pt x="100542" y="411692"/>
                  <a:pt x="146050" y="527050"/>
                </a:cubicBezTo>
                <a:cubicBezTo>
                  <a:pt x="191558" y="642408"/>
                  <a:pt x="222250" y="674158"/>
                  <a:pt x="273050" y="692150"/>
                </a:cubicBezTo>
                <a:cubicBezTo>
                  <a:pt x="323850" y="710142"/>
                  <a:pt x="403225" y="624417"/>
                  <a:pt x="450850" y="635000"/>
                </a:cubicBezTo>
                <a:cubicBezTo>
                  <a:pt x="498475" y="645583"/>
                  <a:pt x="522817" y="680508"/>
                  <a:pt x="558800" y="755650"/>
                </a:cubicBezTo>
                <a:cubicBezTo>
                  <a:pt x="594783" y="830792"/>
                  <a:pt x="636058" y="977900"/>
                  <a:pt x="666750" y="1085850"/>
                </a:cubicBezTo>
                <a:cubicBezTo>
                  <a:pt x="697442" y="1193800"/>
                  <a:pt x="715433" y="1320800"/>
                  <a:pt x="742950" y="1403350"/>
                </a:cubicBezTo>
                <a:cubicBezTo>
                  <a:pt x="770467" y="1485900"/>
                  <a:pt x="800100" y="1581150"/>
                  <a:pt x="831850" y="1581150"/>
                </a:cubicBezTo>
                <a:cubicBezTo>
                  <a:pt x="863600" y="1581150"/>
                  <a:pt x="909108" y="1475317"/>
                  <a:pt x="933450" y="1403350"/>
                </a:cubicBezTo>
                <a:cubicBezTo>
                  <a:pt x="957792" y="1331383"/>
                  <a:pt x="959908" y="1255183"/>
                  <a:pt x="977900" y="1149350"/>
                </a:cubicBezTo>
                <a:cubicBezTo>
                  <a:pt x="995892" y="1043517"/>
                  <a:pt x="1024467" y="859367"/>
                  <a:pt x="1041400" y="768350"/>
                </a:cubicBezTo>
                <a:cubicBezTo>
                  <a:pt x="1058333" y="677333"/>
                  <a:pt x="1064683" y="645583"/>
                  <a:pt x="1079500" y="603250"/>
                </a:cubicBezTo>
                <a:cubicBezTo>
                  <a:pt x="1094317" y="560917"/>
                  <a:pt x="1111250" y="487892"/>
                  <a:pt x="1130300" y="514350"/>
                </a:cubicBezTo>
                <a:cubicBezTo>
                  <a:pt x="1149350" y="540808"/>
                  <a:pt x="1178983" y="674158"/>
                  <a:pt x="1193800" y="762000"/>
                </a:cubicBezTo>
                <a:cubicBezTo>
                  <a:pt x="1208617" y="849842"/>
                  <a:pt x="1211792" y="955675"/>
                  <a:pt x="1219200" y="1041400"/>
                </a:cubicBezTo>
                <a:cubicBezTo>
                  <a:pt x="1226608" y="1127125"/>
                  <a:pt x="1231900" y="1188508"/>
                  <a:pt x="1238250" y="1276350"/>
                </a:cubicBezTo>
                <a:cubicBezTo>
                  <a:pt x="1244600" y="1364192"/>
                  <a:pt x="1250950" y="1466321"/>
                  <a:pt x="1257300" y="156845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9 Forma libre">
            <a:extLst>
              <a:ext uri="{FF2B5EF4-FFF2-40B4-BE49-F238E27FC236}">
                <a16:creationId xmlns:a16="http://schemas.microsoft.com/office/drawing/2014/main" id="{A0004F61-E091-4E98-8495-50E8AA350A55}"/>
              </a:ext>
            </a:extLst>
          </p:cNvPr>
          <p:cNvSpPr/>
          <p:nvPr/>
        </p:nvSpPr>
        <p:spPr>
          <a:xfrm>
            <a:off x="10807552" y="5012102"/>
            <a:ext cx="0" cy="971550"/>
          </a:xfrm>
          <a:custGeom>
            <a:avLst/>
            <a:gdLst>
              <a:gd name="connsiteX0" fmla="*/ 0 w 0"/>
              <a:gd name="connsiteY0" fmla="*/ 0 h 971550"/>
              <a:gd name="connsiteX1" fmla="*/ 0 w 0"/>
              <a:gd name="connsiteY1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71550">
                <a:moveTo>
                  <a:pt x="0" y="0"/>
                </a:moveTo>
                <a:lnTo>
                  <a:pt x="0" y="971550"/>
                </a:ln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20 Rectángulo">
            <a:extLst>
              <a:ext uri="{FF2B5EF4-FFF2-40B4-BE49-F238E27FC236}">
                <a16:creationId xmlns:a16="http://schemas.microsoft.com/office/drawing/2014/main" id="{6468055C-9A7E-4102-AF1D-58AE6DED899C}"/>
              </a:ext>
            </a:extLst>
          </p:cNvPr>
          <p:cNvSpPr/>
          <p:nvPr/>
        </p:nvSpPr>
        <p:spPr>
          <a:xfrm>
            <a:off x="2395742" y="5446631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</a:t>
            </a:r>
            <a:r>
              <a:rPr lang="es-CO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Subajuste</a:t>
            </a:r>
            <a:endParaRPr lang="es-CO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21 Rectángulo">
            <a:extLst>
              <a:ext uri="{FF2B5EF4-FFF2-40B4-BE49-F238E27FC236}">
                <a16:creationId xmlns:a16="http://schemas.microsoft.com/office/drawing/2014/main" id="{5ADC9081-9451-4150-8D8E-EFFBEF5C04DE}"/>
              </a:ext>
            </a:extLst>
          </p:cNvPr>
          <p:cNvSpPr/>
          <p:nvPr/>
        </p:nvSpPr>
        <p:spPr>
          <a:xfrm>
            <a:off x="8336886" y="62160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Sobreajuste</a:t>
            </a:r>
          </a:p>
        </p:txBody>
      </p:sp>
      <p:sp>
        <p:nvSpPr>
          <p:cNvPr id="20" name="22 Rectángulo">
            <a:extLst>
              <a:ext uri="{FF2B5EF4-FFF2-40B4-BE49-F238E27FC236}">
                <a16:creationId xmlns:a16="http://schemas.microsoft.com/office/drawing/2014/main" id="{0CF867EA-7C30-4A2F-8402-76F08FC771C2}"/>
              </a:ext>
            </a:extLst>
          </p:cNvPr>
          <p:cNvSpPr/>
          <p:nvPr/>
        </p:nvSpPr>
        <p:spPr>
          <a:xfrm>
            <a:off x="5379514" y="5949280"/>
            <a:ext cx="2567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Adecuada capacidad de </a:t>
            </a:r>
          </a:p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Generalización</a:t>
            </a:r>
          </a:p>
        </p:txBody>
      </p:sp>
    </p:spTree>
    <p:extLst>
      <p:ext uri="{BB962C8B-B14F-4D97-AF65-F5344CB8AC3E}">
        <p14:creationId xmlns:p14="http://schemas.microsoft.com/office/powerpoint/2010/main" val="386992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73B46-98E1-445F-A012-50261BC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Construyendo un modelo “creíble” de la realidad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411087-67DE-4461-AC72-57C4C4980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Naim</a:t>
            </a:r>
            <a:r>
              <a:rPr lang="en-US" sz="1200" dirty="0"/>
              <a:t> A. </a:t>
            </a:r>
            <a:r>
              <a:rPr lang="en-US" sz="1200" dirty="0" err="1"/>
              <a:t>Kheir</a:t>
            </a:r>
            <a:r>
              <a:rPr lang="en-US" sz="1200" dirty="0"/>
              <a:t> (1996)</a:t>
            </a:r>
            <a:endParaRPr lang="es-CO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5D1497-DDB3-4ACD-93D0-2A172B9C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0" y="396169"/>
            <a:ext cx="6138918" cy="60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5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61CF7-AF71-4C1B-8B6D-36F35573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05" y="114804"/>
            <a:ext cx="10002486" cy="1280890"/>
          </a:xfrm>
        </p:spPr>
        <p:txBody>
          <a:bodyPr/>
          <a:lstStyle/>
          <a:p>
            <a:r>
              <a:rPr lang="es-CO" dirty="0"/>
              <a:t>Ahora un perceptrón multicapa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BC0089-5116-4280-AC53-A29E4141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7829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E9DB3B2-AEEE-49C0-B5CB-798D7547E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031747"/>
              </p:ext>
            </p:extLst>
          </p:nvPr>
        </p:nvGraphicFramePr>
        <p:xfrm>
          <a:off x="1418052" y="2708715"/>
          <a:ext cx="8068961" cy="4034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60047" imgH="3364689" progId="Visio.Drawing.11">
                  <p:embed/>
                </p:oleObj>
              </mc:Choice>
              <mc:Fallback>
                <p:oleObj r:id="rId2" imgW="7460047" imgH="3364689" progId="Visio.Drawing.11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E9DB3B2-AEEE-49C0-B5CB-798D7547E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052" y="2708715"/>
                        <a:ext cx="8068961" cy="4034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/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61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C780F-653B-4496-AB04-2EB43BA3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30927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Aplicar un modelo de aprendizaje de máquinas es una tarea compleja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AE1E572-839C-4272-9184-AEB7E4231CE5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B03079F-76CD-40D9-856B-5C1A0F9D497F}"/>
              </a:ext>
            </a:extLst>
          </p:cNvPr>
          <p:cNvGrpSpPr/>
          <p:nvPr/>
        </p:nvGrpSpPr>
        <p:grpSpPr>
          <a:xfrm>
            <a:off x="2420164" y="1905000"/>
            <a:ext cx="8267647" cy="4608512"/>
            <a:chOff x="264793" y="1556792"/>
            <a:chExt cx="8267647" cy="4608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10 Rectángulo">
                  <a:extLst>
                    <a:ext uri="{FF2B5EF4-FFF2-40B4-BE49-F238E27FC236}">
                      <a16:creationId xmlns:a16="http://schemas.microsoft.com/office/drawing/2014/main" id="{0FC87113-6B60-478D-9BD9-96F1E264C4A1}"/>
                    </a:ext>
                  </a:extLst>
                </p:cNvPr>
                <p:cNvSpPr/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s-CO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000" i="1">
                                <a:latin typeface="Cambria Math"/>
                              </a:rPr>
                              <m:t>h</m:t>
                            </m:r>
                            <m:r>
                              <a:rPr lang="pt-BR" sz="200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0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O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pt-BR" sz="2000">
                                <a:latin typeface="Cambria Math"/>
                              </a:rPr>
                              <m:t>×</m:t>
                            </m:r>
                            <m:r>
                              <a:rPr lang="pt-BR" sz="2000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s-CO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pt-BR" sz="2000">
                                    <a:latin typeface="Cambria Math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s-C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pt-BR" sz="20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000" i="1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CO" sz="2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  <m:r>
                                          <a:rPr lang="pt-BR" sz="200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s-CO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nary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5" name="10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5 Rectángulo">
              <a:extLst>
                <a:ext uri="{FF2B5EF4-FFF2-40B4-BE49-F238E27FC236}">
                  <a16:creationId xmlns:a16="http://schemas.microsoft.com/office/drawing/2014/main" id="{96179BFD-8D4E-4FBB-A5FF-226F9084C61D}"/>
                </a:ext>
              </a:extLst>
            </p:cNvPr>
            <p:cNvSpPr/>
            <p:nvPr/>
          </p:nvSpPr>
          <p:spPr>
            <a:xfrm>
              <a:off x="6104406" y="1556792"/>
              <a:ext cx="16359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rezagos?</a:t>
              </a:r>
            </a:p>
          </p:txBody>
        </p:sp>
        <p:cxnSp>
          <p:nvCxnSpPr>
            <p:cNvPr id="8" name="11 Conector recto de flecha">
              <a:extLst>
                <a:ext uri="{FF2B5EF4-FFF2-40B4-BE49-F238E27FC236}">
                  <a16:creationId xmlns:a16="http://schemas.microsoft.com/office/drawing/2014/main" id="{1B1E3C28-3507-4A43-B5F1-9A3D8D46199D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5634655" y="2203123"/>
              <a:ext cx="1287724" cy="3037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16 Rectángulo">
              <a:extLst>
                <a:ext uri="{FF2B5EF4-FFF2-40B4-BE49-F238E27FC236}">
                  <a16:creationId xmlns:a16="http://schemas.microsoft.com/office/drawing/2014/main" id="{1ECF2C6B-D288-46F7-8A28-394CA096020F}"/>
                </a:ext>
              </a:extLst>
            </p:cNvPr>
            <p:cNvSpPr/>
            <p:nvPr/>
          </p:nvSpPr>
          <p:spPr>
            <a:xfrm>
              <a:off x="971600" y="1556793"/>
              <a:ext cx="24482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cantidad de neuronas la capa oculta?</a:t>
              </a:r>
            </a:p>
          </p:txBody>
        </p:sp>
        <p:cxnSp>
          <p:nvCxnSpPr>
            <p:cNvPr id="10" name="17 Conector recto de flecha">
              <a:extLst>
                <a:ext uri="{FF2B5EF4-FFF2-40B4-BE49-F238E27FC236}">
                  <a16:creationId xmlns:a16="http://schemas.microsoft.com/office/drawing/2014/main" id="{5A6761CC-5D16-45A5-A652-C78D126FB760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2203124"/>
              <a:ext cx="1317849" cy="30374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23 Rectángulo">
              <a:extLst>
                <a:ext uri="{FF2B5EF4-FFF2-40B4-BE49-F238E27FC236}">
                  <a16:creationId xmlns:a16="http://schemas.microsoft.com/office/drawing/2014/main" id="{63CAEE8B-7362-439D-8F5A-F594AC6E3FF4}"/>
                </a:ext>
              </a:extLst>
            </p:cNvPr>
            <p:cNvSpPr/>
            <p:nvPr/>
          </p:nvSpPr>
          <p:spPr>
            <a:xfrm>
              <a:off x="3513585" y="1556793"/>
              <a:ext cx="2121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de activación?</a:t>
              </a:r>
            </a:p>
          </p:txBody>
        </p: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A6FB9BE2-092D-487D-9B06-724546A2E710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4554534" y="2203124"/>
              <a:ext cx="19586" cy="6074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30 Rectángulo">
              <a:extLst>
                <a:ext uri="{FF2B5EF4-FFF2-40B4-BE49-F238E27FC236}">
                  <a16:creationId xmlns:a16="http://schemas.microsoft.com/office/drawing/2014/main" id="{3AF66285-FE94-46FC-BB19-A0CB79BD9A7A}"/>
                </a:ext>
              </a:extLst>
            </p:cNvPr>
            <p:cNvSpPr/>
            <p:nvPr/>
          </p:nvSpPr>
          <p:spPr>
            <a:xfrm>
              <a:off x="264793" y="3947571"/>
              <a:ext cx="207496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objetivo que se desea optimizar? </a:t>
              </a:r>
            </a:p>
          </p:txBody>
        </p:sp>
        <p:sp>
          <p:nvSpPr>
            <p:cNvPr id="14" name="36 Rectángulo">
              <a:extLst>
                <a:ext uri="{FF2B5EF4-FFF2-40B4-BE49-F238E27FC236}">
                  <a16:creationId xmlns:a16="http://schemas.microsoft.com/office/drawing/2014/main" id="{25671834-22CB-4585-B6CA-EE86BE016223}"/>
                </a:ext>
              </a:extLst>
            </p:cNvPr>
            <p:cNvSpPr/>
            <p:nvPr/>
          </p:nvSpPr>
          <p:spPr>
            <a:xfrm>
              <a:off x="381953" y="5380925"/>
              <a:ext cx="188579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/>
              <a:r>
                <a:rPr lang="es-CO" dirty="0"/>
                <a:t>SSE, MSE, RMSE…</a:t>
              </a:r>
            </a:p>
          </p:txBody>
        </p:sp>
        <p:cxnSp>
          <p:nvCxnSpPr>
            <p:cNvPr id="15" name="37 Conector recto de flecha">
              <a:extLst>
                <a:ext uri="{FF2B5EF4-FFF2-40B4-BE49-F238E27FC236}">
                  <a16:creationId xmlns:a16="http://schemas.microsoft.com/office/drawing/2014/main" id="{5F8DD6DB-2398-431F-90B4-10D7EDD9FE6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302273" y="4870901"/>
              <a:ext cx="22576" cy="510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40 Rectángulo">
              <a:extLst>
                <a:ext uri="{FF2B5EF4-FFF2-40B4-BE49-F238E27FC236}">
                  <a16:creationId xmlns:a16="http://schemas.microsoft.com/office/drawing/2014/main" id="{83DD2C10-D02D-4452-85E0-614C74F96EA4}"/>
                </a:ext>
              </a:extLst>
            </p:cNvPr>
            <p:cNvSpPr/>
            <p:nvPr/>
          </p:nvSpPr>
          <p:spPr>
            <a:xfrm>
              <a:off x="3114374" y="3890727"/>
              <a:ext cx="349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parámetros óptimos?</a:t>
              </a:r>
            </a:p>
          </p:txBody>
        </p:sp>
        <p:cxnSp>
          <p:nvCxnSpPr>
            <p:cNvPr id="17" name="49 Conector recto de flecha">
              <a:extLst>
                <a:ext uri="{FF2B5EF4-FFF2-40B4-BE49-F238E27FC236}">
                  <a16:creationId xmlns:a16="http://schemas.microsoft.com/office/drawing/2014/main" id="{58484674-B15B-432E-ABE8-8F2098AE6F0E}"/>
                </a:ext>
              </a:extLst>
            </p:cNvPr>
            <p:cNvCxnSpPr/>
            <p:nvPr/>
          </p:nvCxnSpPr>
          <p:spPr>
            <a:xfrm flipH="1" flipV="1">
              <a:off x="3108747" y="3198322"/>
              <a:ext cx="1752671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52 Conector recto de flecha">
              <a:extLst>
                <a:ext uri="{FF2B5EF4-FFF2-40B4-BE49-F238E27FC236}">
                  <a16:creationId xmlns:a16="http://schemas.microsoft.com/office/drawing/2014/main" id="{B5E8ECB5-94FB-4B7C-B0F3-B97E3BBD35E6}"/>
                </a:ext>
              </a:extLst>
            </p:cNvPr>
            <p:cNvCxnSpPr/>
            <p:nvPr/>
          </p:nvCxnSpPr>
          <p:spPr>
            <a:xfrm flipH="1" flipV="1">
              <a:off x="4194615" y="3198322"/>
              <a:ext cx="666803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55 Conector recto de flecha">
              <a:extLst>
                <a:ext uri="{FF2B5EF4-FFF2-40B4-BE49-F238E27FC236}">
                  <a16:creationId xmlns:a16="http://schemas.microsoft.com/office/drawing/2014/main" id="{E9DBB171-2996-4B75-9C66-DA6DB35CB0E3}"/>
                </a:ext>
              </a:extLst>
            </p:cNvPr>
            <p:cNvCxnSpPr/>
            <p:nvPr/>
          </p:nvCxnSpPr>
          <p:spPr>
            <a:xfrm flipV="1">
              <a:off x="4861418" y="3198322"/>
              <a:ext cx="209176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58 Conector recto de flecha">
              <a:extLst>
                <a:ext uri="{FF2B5EF4-FFF2-40B4-BE49-F238E27FC236}">
                  <a16:creationId xmlns:a16="http://schemas.microsoft.com/office/drawing/2014/main" id="{0C1B52C4-614C-4B23-8461-4F6685CE8CE7}"/>
                </a:ext>
              </a:extLst>
            </p:cNvPr>
            <p:cNvCxnSpPr/>
            <p:nvPr/>
          </p:nvCxnSpPr>
          <p:spPr>
            <a:xfrm flipV="1">
              <a:off x="4861418" y="3198322"/>
              <a:ext cx="1242988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66 Rectángulo">
              <a:extLst>
                <a:ext uri="{FF2B5EF4-FFF2-40B4-BE49-F238E27FC236}">
                  <a16:creationId xmlns:a16="http://schemas.microsoft.com/office/drawing/2014/main" id="{6D06806E-00FD-4714-B723-B8A07A7BE2B1}"/>
                </a:ext>
              </a:extLst>
            </p:cNvPr>
            <p:cNvSpPr/>
            <p:nvPr/>
          </p:nvSpPr>
          <p:spPr>
            <a:xfrm>
              <a:off x="3312852" y="4687976"/>
              <a:ext cx="5219588" cy="14773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que el modelo estimado representa adecuadamente el comportamiento los datos?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|||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la capacidad de generalización del modelo?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213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067" y="109610"/>
            <a:ext cx="11356621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programación y los algoritmos son otra manera de representar la realidad que percibimos…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461" y="2006452"/>
            <a:ext cx="3660382" cy="40178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s-CO" sz="2400" dirty="0"/>
              <a:t>Conjunto de reglas, principios y conocimientos acerca de la traducción e interpretación del lenguaje humano a lenguaje de máquina.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49" y="1390500"/>
            <a:ext cx="4340863" cy="5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Alto Nivel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8" y="1861822"/>
            <a:ext cx="7607143" cy="471581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5" y="1264555"/>
            <a:ext cx="3609080" cy="27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1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0278" y="967418"/>
            <a:ext cx="4050757" cy="26274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Ahora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Consultemos</a:t>
            </a:r>
            <a:r>
              <a:rPr lang="en-US" sz="4000" dirty="0">
                <a:solidFill>
                  <a:schemeClr val="tx1"/>
                </a:solidFill>
              </a:rPr>
              <a:t> el </a:t>
            </a:r>
            <a:r>
              <a:rPr lang="en-US" sz="4000" dirty="0" err="1">
                <a:solidFill>
                  <a:schemeClr val="tx1"/>
                </a:solidFill>
              </a:rPr>
              <a:t>índice</a:t>
            </a:r>
            <a:r>
              <a:rPr lang="en-US" sz="4000" dirty="0">
                <a:solidFill>
                  <a:schemeClr val="tx1"/>
                </a:solidFill>
              </a:rPr>
              <a:t> TIOBE de </a:t>
            </a:r>
            <a:r>
              <a:rPr lang="en-US" sz="4000" dirty="0" err="1">
                <a:solidFill>
                  <a:schemeClr val="tx1"/>
                </a:solidFill>
              </a:rPr>
              <a:t>popularidad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4FB77-AF21-4663-ADEA-BC7CB03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00" y="142345"/>
            <a:ext cx="7899179" cy="6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1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C3587-9C19-4020-898C-75A2FFB4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728662"/>
            <a:ext cx="10817225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sz="3100" dirty="0"/>
              <a:t>La minería de datos junto con la analítica también inciden en la selección de un lenguaje de programación.</a:t>
            </a:r>
            <a:br>
              <a:rPr lang="es-ES" dirty="0"/>
            </a:b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A356C16-1EB6-4DFF-84D2-72DEDFBCD004}"/>
              </a:ext>
            </a:extLst>
          </p:cNvPr>
          <p:cNvSpPr txBox="1">
            <a:spLocks/>
          </p:cNvSpPr>
          <p:nvPr/>
        </p:nvSpPr>
        <p:spPr>
          <a:xfrm>
            <a:off x="1753496" y="623888"/>
            <a:ext cx="9751117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5E223ED-0478-44F6-8F49-4887BE1773CC}"/>
              </a:ext>
            </a:extLst>
          </p:cNvPr>
          <p:cNvSpPr txBox="1">
            <a:spLocks/>
          </p:cNvSpPr>
          <p:nvPr/>
        </p:nvSpPr>
        <p:spPr>
          <a:xfrm>
            <a:off x="350837" y="2225674"/>
            <a:ext cx="5483225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  <a:defRPr/>
            </a:pPr>
            <a:r>
              <a:rPr lang="es-CO" b="1" dirty="0"/>
              <a:t>Los siete pecados capitales en el modelado:</a:t>
            </a:r>
          </a:p>
          <a:p>
            <a:pPr>
              <a:defRPr/>
            </a:pPr>
            <a:r>
              <a:rPr lang="es-CO" b="1" dirty="0"/>
              <a:t>No realizar las preguntas adecuadas</a:t>
            </a:r>
          </a:p>
          <a:p>
            <a:pPr>
              <a:defRPr/>
            </a:pPr>
            <a:r>
              <a:rPr lang="es-CO" b="1" dirty="0"/>
              <a:t>No entender el problema correctamente</a:t>
            </a:r>
          </a:p>
          <a:p>
            <a:pPr>
              <a:defRPr/>
            </a:pPr>
            <a:r>
              <a:rPr lang="es-CO" b="1" dirty="0"/>
              <a:t>No prestar suficiente atención a la preparación de los datos</a:t>
            </a:r>
          </a:p>
          <a:p>
            <a:pPr>
              <a:defRPr/>
            </a:pPr>
            <a:r>
              <a:rPr lang="es-CO" b="1" dirty="0"/>
              <a:t>Ignorar </a:t>
            </a:r>
            <a:r>
              <a:rPr lang="es-CO" b="1" i="1" dirty="0"/>
              <a:t>lo que no está ahí</a:t>
            </a:r>
            <a:endParaRPr lang="es-CO" b="1" dirty="0"/>
          </a:p>
          <a:p>
            <a:pPr>
              <a:defRPr/>
            </a:pPr>
            <a:r>
              <a:rPr lang="es-CO" b="1" dirty="0"/>
              <a:t>Enamorarse de los modelos</a:t>
            </a:r>
          </a:p>
          <a:p>
            <a:pPr>
              <a:defRPr/>
            </a:pPr>
            <a:r>
              <a:rPr lang="es-CO" b="1" dirty="0"/>
              <a:t>Trabajar en solitario</a:t>
            </a:r>
          </a:p>
          <a:p>
            <a:pPr>
              <a:defRPr/>
            </a:pPr>
            <a:r>
              <a:rPr lang="es-CO" b="1" dirty="0"/>
              <a:t>Usar datos malos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8152A5C-60E6-426A-895C-EBDF3F1CA880}"/>
              </a:ext>
            </a:extLst>
          </p:cNvPr>
          <p:cNvSpPr txBox="1">
            <a:spLocks/>
          </p:cNvSpPr>
          <p:nvPr/>
        </p:nvSpPr>
        <p:spPr>
          <a:xfrm>
            <a:off x="6831013" y="2225675"/>
            <a:ext cx="5360987" cy="37766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s-CO" b="1" dirty="0"/>
              <a:t>Virtudes propuestas:</a:t>
            </a:r>
          </a:p>
          <a:p>
            <a:pPr fontAlgn="auto">
              <a:defRPr/>
            </a:pPr>
            <a:r>
              <a:rPr lang="es-CO" b="1" dirty="0"/>
              <a:t>Define el problema</a:t>
            </a:r>
          </a:p>
          <a:p>
            <a:pPr fontAlgn="auto">
              <a:defRPr/>
            </a:pPr>
            <a:r>
              <a:rPr lang="es-CO" b="1" dirty="0"/>
              <a:t>Prepara los datos usando conocimiento sobre el campo del que proceden</a:t>
            </a:r>
          </a:p>
          <a:p>
            <a:pPr fontAlgn="auto">
              <a:defRPr/>
            </a:pPr>
            <a:r>
              <a:rPr lang="es-CO" b="1" dirty="0"/>
              <a:t>Mantente dispuesto y preparado para aplicar nuevas ideas y modelos</a:t>
            </a:r>
          </a:p>
          <a:p>
            <a:pPr fontAlgn="auto">
              <a:defRPr/>
            </a:pPr>
            <a:r>
              <a:rPr lang="es-CO" b="1" dirty="0"/>
              <a:t>Ten en cuenta los valores no informados: crea variables derivadas</a:t>
            </a:r>
          </a:p>
          <a:p>
            <a:pPr fontAlgn="auto">
              <a:defRPr/>
            </a:pPr>
            <a:r>
              <a:rPr lang="es-CO" b="1" dirty="0"/>
              <a:t>Trabaja en equipo</a:t>
            </a:r>
          </a:p>
          <a:p>
            <a:pPr fontAlgn="auto">
              <a:defRPr/>
            </a:pPr>
            <a:r>
              <a:rPr lang="es-CO" b="1" dirty="0"/>
              <a:t>Asegúrate de la calidad de los datos</a:t>
            </a:r>
          </a:p>
          <a:p>
            <a:pPr fontAlgn="auto">
              <a:defRPr/>
            </a:pPr>
            <a:r>
              <a:rPr lang="es-CO" b="1" dirty="0"/>
              <a:t>Usa modelos, no únicamente asociaciones</a:t>
            </a:r>
          </a:p>
          <a:p>
            <a:pPr marL="0" indent="0" fontAlgn="auto">
              <a:buFont typeface="Wingdings 3" charset="2"/>
              <a:buNone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8849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F6A2A-D003-4A95-9E80-AA6F3757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964057"/>
            <a:ext cx="9936162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Desde el 2007 </a:t>
            </a:r>
            <a:r>
              <a:rPr lang="es-ES" dirty="0" err="1"/>
              <a:t>Rexer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realiza una encuesta sobre Minería de Datos, para el 2015 está configurada así, esta encuesta se actualiza cada 5 años:</a:t>
            </a:r>
            <a:br>
              <a:rPr lang="es-ES" dirty="0"/>
            </a:br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44EC8E-E2B7-4CF6-BBE2-3D91FC424BC2}"/>
              </a:ext>
            </a:extLst>
          </p:cNvPr>
          <p:cNvSpPr txBox="1">
            <a:spLocks/>
          </p:cNvSpPr>
          <p:nvPr/>
        </p:nvSpPr>
        <p:spPr>
          <a:xfrm>
            <a:off x="2589213" y="284163"/>
            <a:ext cx="8912225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0C40ED6-AAE1-4473-BF61-47B75EC2512A}"/>
              </a:ext>
            </a:extLst>
          </p:cNvPr>
          <p:cNvSpPr txBox="1">
            <a:spLocks/>
          </p:cNvSpPr>
          <p:nvPr/>
        </p:nvSpPr>
        <p:spPr>
          <a:xfrm>
            <a:off x="2197328" y="2442849"/>
            <a:ext cx="8915400" cy="377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n-US" dirty="0"/>
              <a:t>59 preguntas.</a:t>
            </a:r>
          </a:p>
          <a:p>
            <a:r>
              <a:rPr lang="es-CO" altLang="en-US" dirty="0"/>
              <a:t>1220 profesionales en analítica</a:t>
            </a:r>
          </a:p>
          <a:p>
            <a:r>
              <a:rPr lang="es-CO" altLang="en-US" dirty="0"/>
              <a:t>Procedencia de 72 países</a:t>
            </a:r>
            <a:endParaRPr lang="en-US" altLang="en-US" dirty="0"/>
          </a:p>
        </p:txBody>
      </p:sp>
      <p:graphicFrame>
        <p:nvGraphicFramePr>
          <p:cNvPr id="11" name="Gráfico 7">
            <a:extLst>
              <a:ext uri="{FF2B5EF4-FFF2-40B4-BE49-F238E27FC236}">
                <a16:creationId xmlns:a16="http://schemas.microsoft.com/office/drawing/2014/main" id="{F05A722A-4977-4939-A566-F8E87CF99F88}"/>
              </a:ext>
            </a:extLst>
          </p:cNvPr>
          <p:cNvGraphicFramePr>
            <a:graphicFrameLocks/>
          </p:cNvGraphicFramePr>
          <p:nvPr/>
        </p:nvGraphicFramePr>
        <p:xfrm>
          <a:off x="1568450" y="3814763"/>
          <a:ext cx="5205413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12532" imgH="2725148" progId="Excel.Chart.8">
                  <p:embed/>
                </p:oleObj>
              </mc:Choice>
              <mc:Fallback>
                <p:oleObj name="Gráfico" r:id="rId2" imgW="5212532" imgH="2725148" progId="Excel.Chart.8">
                  <p:embed/>
                  <p:pic>
                    <p:nvPicPr>
                      <p:cNvPr id="11" name="Gráfico 7">
                        <a:extLst>
                          <a:ext uri="{FF2B5EF4-FFF2-40B4-BE49-F238E27FC236}">
                            <a16:creationId xmlns:a16="http://schemas.microsoft.com/office/drawing/2014/main" id="{F05A722A-4977-4939-A566-F8E87CF99F8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3814763"/>
                        <a:ext cx="5205413" cy="271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Gráfico 10">
            <a:extLst>
              <a:ext uri="{FF2B5EF4-FFF2-40B4-BE49-F238E27FC236}">
                <a16:creationId xmlns:a16="http://schemas.microsoft.com/office/drawing/2014/main" id="{CF9274B6-3901-4329-83AE-65DC27D23A3C}"/>
              </a:ext>
            </a:extLst>
          </p:cNvPr>
          <p:cNvGraphicFramePr>
            <a:graphicFrameLocks/>
          </p:cNvGraphicFramePr>
          <p:nvPr/>
        </p:nvGraphicFramePr>
        <p:xfrm>
          <a:off x="6655028" y="2244947"/>
          <a:ext cx="5376863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383235" imgH="3273836" progId="Excel.Chart.8">
                  <p:embed/>
                </p:oleObj>
              </mc:Choice>
              <mc:Fallback>
                <p:oleObj name="Gráfico" r:id="rId4" imgW="5383235" imgH="3273836" progId="Excel.Chart.8">
                  <p:embed/>
                  <p:pic>
                    <p:nvPicPr>
                      <p:cNvPr id="12" name="Gráfico 10">
                        <a:extLst>
                          <a:ext uri="{FF2B5EF4-FFF2-40B4-BE49-F238E27FC236}">
                            <a16:creationId xmlns:a16="http://schemas.microsoft.com/office/drawing/2014/main" id="{CF9274B6-3901-4329-83AE-65DC27D23A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28" y="2244947"/>
                        <a:ext cx="5376863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268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>
            <a:extLst>
              <a:ext uri="{FF2B5EF4-FFF2-40B4-BE49-F238E27FC236}">
                <a16:creationId xmlns:a16="http://schemas.microsoft.com/office/drawing/2014/main" id="{A8193272-0119-4D29-8A11-322FE390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623888"/>
            <a:ext cx="9858375" cy="1281112"/>
          </a:xfrm>
        </p:spPr>
        <p:txBody>
          <a:bodyPr/>
          <a:lstStyle/>
          <a:p>
            <a:pPr eaLnBrk="1" hangingPunct="1"/>
            <a:r>
              <a:rPr lang="es-CO" altLang="en-US"/>
              <a:t>¿Cómo te denominarías a ti mismo?</a:t>
            </a:r>
            <a:endParaRPr lang="en-US" altLang="en-US"/>
          </a:p>
        </p:txBody>
      </p:sp>
      <p:sp>
        <p:nvSpPr>
          <p:cNvPr id="22531" name="Marcador de contenido 2">
            <a:extLst>
              <a:ext uri="{FF2B5EF4-FFF2-40B4-BE49-F238E27FC236}">
                <a16:creationId xmlns:a16="http://schemas.microsoft.com/office/drawing/2014/main" id="{90A00102-969C-4298-88A6-B6EA63E82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2532" name="Imagen 3">
            <a:extLst>
              <a:ext uri="{FF2B5EF4-FFF2-40B4-BE49-F238E27FC236}">
                <a16:creationId xmlns:a16="http://schemas.microsoft.com/office/drawing/2014/main" id="{0362E9E1-F6A6-4D1C-99AA-0CA7E9B7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690688"/>
            <a:ext cx="98583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288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C7667B65-4C1E-4CDE-B647-767C17B2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4" y="623888"/>
            <a:ext cx="9956800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¿Cuáles técnicas o algoritmos usa y con que frecuencia?</a:t>
            </a:r>
            <a:endParaRPr lang="en-US" altLang="en-US"/>
          </a:p>
        </p:txBody>
      </p:sp>
      <p:sp>
        <p:nvSpPr>
          <p:cNvPr id="23555" name="Marcador de contenido 2">
            <a:extLst>
              <a:ext uri="{FF2B5EF4-FFF2-40B4-BE49-F238E27FC236}">
                <a16:creationId xmlns:a16="http://schemas.microsoft.com/office/drawing/2014/main" id="{9A672A2C-517F-43E3-A61C-A97F5D2F1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3556" name="Imagen 3">
            <a:extLst>
              <a:ext uri="{FF2B5EF4-FFF2-40B4-BE49-F238E27FC236}">
                <a16:creationId xmlns:a16="http://schemas.microsoft.com/office/drawing/2014/main" id="{679F4D66-9A41-474C-923F-CB4922E9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905000"/>
            <a:ext cx="84963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ángulo 5">
            <a:extLst>
              <a:ext uri="{FF2B5EF4-FFF2-40B4-BE49-F238E27FC236}">
                <a16:creationId xmlns:a16="http://schemas.microsoft.com/office/drawing/2014/main" id="{DF8EC73F-65CB-4C96-BF47-CD5E0A14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6056313"/>
            <a:ext cx="4135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</a:rPr>
              <a:t>Multivariate adaptive regression splines</a:t>
            </a:r>
          </a:p>
        </p:txBody>
      </p:sp>
    </p:spTree>
    <p:extLst>
      <p:ext uri="{BB962C8B-B14F-4D97-AF65-F5344CB8AC3E}">
        <p14:creationId xmlns:p14="http://schemas.microsoft.com/office/powerpoint/2010/main" val="2407124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>
            <a:extLst>
              <a:ext uri="{FF2B5EF4-FFF2-40B4-BE49-F238E27FC236}">
                <a16:creationId xmlns:a16="http://schemas.microsoft.com/office/drawing/2014/main" id="{80F5F41F-3B18-46E5-81BD-13FCA6B9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El informe completo puede consultarse en </a:t>
            </a:r>
            <a:r>
              <a:rPr lang="es-CO" altLang="en-US">
                <a:hlinkClick r:id="rId2"/>
              </a:rPr>
              <a:t>http://www.rexeranalytics.com/</a:t>
            </a:r>
            <a:r>
              <a:rPr lang="es-CO" altLang="en-US"/>
              <a:t> </a:t>
            </a:r>
            <a:endParaRPr lang="en-US" altLang="en-US"/>
          </a:p>
        </p:txBody>
      </p:sp>
      <p:pic>
        <p:nvPicPr>
          <p:cNvPr id="25603" name="Picture 2" descr="http://www.rexeranalytics.com/images/new_top.jpg">
            <a:extLst>
              <a:ext uri="{FF2B5EF4-FFF2-40B4-BE49-F238E27FC236}">
                <a16:creationId xmlns:a16="http://schemas.microsoft.com/office/drawing/2014/main" id="{AB211AE8-3051-4A51-BEED-FD5A2F8987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9213" y="2173288"/>
            <a:ext cx="8915400" cy="1303337"/>
          </a:xfrm>
        </p:spPr>
      </p:pic>
      <p:sp>
        <p:nvSpPr>
          <p:cNvPr id="25604" name="Rectángulo 4">
            <a:extLst>
              <a:ext uri="{FF2B5EF4-FFF2-40B4-BE49-F238E27FC236}">
                <a16:creationId xmlns:a16="http://schemas.microsoft.com/office/drawing/2014/main" id="{0BAC52C7-35F9-4AFD-A4D1-7D9B989E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4033838"/>
            <a:ext cx="83994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s-CO" altLang="en-US" sz="2400">
                <a:solidFill>
                  <a:schemeClr val="tx1"/>
                </a:solidFill>
              </a:rPr>
              <a:t>¡</a:t>
            </a:r>
            <a:r>
              <a:rPr lang="es-CO" altLang="en-US" sz="2400" b="1">
                <a:solidFill>
                  <a:schemeClr val="tx1"/>
                </a:solidFill>
              </a:rPr>
              <a:t>Evidencia</a:t>
            </a:r>
            <a:r>
              <a:rPr lang="es-CO" altLang="en-US" sz="2400">
                <a:solidFill>
                  <a:schemeClr val="tx1"/>
                </a:solidFill>
              </a:rPr>
              <a:t>!: La mayor parte del análisis se realiza en ordenadores personales, con los datos almacenados localmente procedentes de hojas de cálculo o archivos de texto. </a:t>
            </a:r>
          </a:p>
        </p:txBody>
      </p:sp>
    </p:spTree>
    <p:extLst>
      <p:ext uri="{BB962C8B-B14F-4D97-AF65-F5344CB8AC3E}">
        <p14:creationId xmlns:p14="http://schemas.microsoft.com/office/powerpoint/2010/main" val="301740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E55EA-75D9-4CAD-99F8-031582C9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 términos generales, para un sistema se requiere especificar</a:t>
            </a:r>
          </a:p>
        </p:txBody>
      </p:sp>
      <p:pic>
        <p:nvPicPr>
          <p:cNvPr id="4" name="Imagen 3" descr="&lt;strong&gt;AirPlane&lt;/strong&gt; by xfaststyle on DeviantArt">
            <a:extLst>
              <a:ext uri="{FF2B5EF4-FFF2-40B4-BE49-F238E27FC236}">
                <a16:creationId xmlns:a16="http://schemas.microsoft.com/office/drawing/2014/main" id="{FCF71CD0-B600-42BB-B591-1B44E6C3E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1" y="3258235"/>
            <a:ext cx="2987524" cy="14519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347B25-775A-487C-A1AD-7CE942A2091B}"/>
              </a:ext>
            </a:extLst>
          </p:cNvPr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B426C5-DA8B-4143-ABF5-A7A0A119C90B}"/>
              </a:ext>
            </a:extLst>
          </p:cNvPr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08E92F-8886-4B78-ABA6-820415E46FB7}"/>
              </a:ext>
            </a:extLst>
          </p:cNvPr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FAB38F-BA7A-45B2-8858-63E0A7B9BDEF}"/>
              </a:ext>
            </a:extLst>
          </p:cNvPr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9" name="Proceso 12">
            <a:extLst>
              <a:ext uri="{FF2B5EF4-FFF2-40B4-BE49-F238E27FC236}">
                <a16:creationId xmlns:a16="http://schemas.microsoft.com/office/drawing/2014/main" id="{BB2FE7F7-0CD6-4B97-9A42-5C54D7CA4BC9}"/>
              </a:ext>
            </a:extLst>
          </p:cNvPr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0" name="Proceso 13">
            <a:extLst>
              <a:ext uri="{FF2B5EF4-FFF2-40B4-BE49-F238E27FC236}">
                <a16:creationId xmlns:a16="http://schemas.microsoft.com/office/drawing/2014/main" id="{2A632FA1-D319-4B64-A513-9AC1D0DA5CF4}"/>
              </a:ext>
            </a:extLst>
          </p:cNvPr>
          <p:cNvSpPr/>
          <p:nvPr/>
        </p:nvSpPr>
        <p:spPr>
          <a:xfrm>
            <a:off x="2759222" y="3258235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1" name="Proceso 14">
            <a:extLst>
              <a:ext uri="{FF2B5EF4-FFF2-40B4-BE49-F238E27FC236}">
                <a16:creationId xmlns:a16="http://schemas.microsoft.com/office/drawing/2014/main" id="{46896DE6-DA39-4108-9C41-0660EEE3998B}"/>
              </a:ext>
            </a:extLst>
          </p:cNvPr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2" name="Proceso 15">
            <a:extLst>
              <a:ext uri="{FF2B5EF4-FFF2-40B4-BE49-F238E27FC236}">
                <a16:creationId xmlns:a16="http://schemas.microsoft.com/office/drawing/2014/main" id="{99F2830F-E4E9-4AB9-B5E6-800517630F79}"/>
              </a:ext>
            </a:extLst>
          </p:cNvPr>
          <p:cNvSpPr/>
          <p:nvPr/>
        </p:nvSpPr>
        <p:spPr>
          <a:xfrm>
            <a:off x="1034021" y="3246234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3" name="Proceso 16">
            <a:extLst>
              <a:ext uri="{FF2B5EF4-FFF2-40B4-BE49-F238E27FC236}">
                <a16:creationId xmlns:a16="http://schemas.microsoft.com/office/drawing/2014/main" id="{D99CF87C-6A6C-4F5E-BB17-F7CC448CE826}"/>
              </a:ext>
            </a:extLst>
          </p:cNvPr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4" name="Proceso 17">
            <a:extLst>
              <a:ext uri="{FF2B5EF4-FFF2-40B4-BE49-F238E27FC236}">
                <a16:creationId xmlns:a16="http://schemas.microsoft.com/office/drawing/2014/main" id="{C39BD0B6-7D14-4AAD-BB9A-11A80A4653A2}"/>
              </a:ext>
            </a:extLst>
          </p:cNvPr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5" name="Proceso 18">
            <a:extLst>
              <a:ext uri="{FF2B5EF4-FFF2-40B4-BE49-F238E27FC236}">
                <a16:creationId xmlns:a16="http://schemas.microsoft.com/office/drawing/2014/main" id="{913DD03B-97D2-4AB3-9A91-EF8A2CC8F4C9}"/>
              </a:ext>
            </a:extLst>
          </p:cNvPr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16" name="Proceso 19">
            <a:extLst>
              <a:ext uri="{FF2B5EF4-FFF2-40B4-BE49-F238E27FC236}">
                <a16:creationId xmlns:a16="http://schemas.microsoft.com/office/drawing/2014/main" id="{FCE2B6B9-5A10-43E3-B45F-B3F03985A4D1}"/>
              </a:ext>
            </a:extLst>
          </p:cNvPr>
          <p:cNvSpPr/>
          <p:nvPr/>
        </p:nvSpPr>
        <p:spPr>
          <a:xfrm>
            <a:off x="9513348" y="3303236"/>
            <a:ext cx="1840452" cy="628169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17" name="Proceso 20">
            <a:extLst>
              <a:ext uri="{FF2B5EF4-FFF2-40B4-BE49-F238E27FC236}">
                <a16:creationId xmlns:a16="http://schemas.microsoft.com/office/drawing/2014/main" id="{A747D2A5-E687-41A8-BC07-49DCC1BE8D7F}"/>
              </a:ext>
            </a:extLst>
          </p:cNvPr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18" name="Proceso 21">
            <a:extLst>
              <a:ext uri="{FF2B5EF4-FFF2-40B4-BE49-F238E27FC236}">
                <a16:creationId xmlns:a16="http://schemas.microsoft.com/office/drawing/2014/main" id="{47741A7A-C329-4BE7-BE24-F23BEA9C3ECD}"/>
              </a:ext>
            </a:extLst>
          </p:cNvPr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19" name="Proceso 22">
            <a:extLst>
              <a:ext uri="{FF2B5EF4-FFF2-40B4-BE49-F238E27FC236}">
                <a16:creationId xmlns:a16="http://schemas.microsoft.com/office/drawing/2014/main" id="{734C48F1-D962-4673-8921-9225BCAB8A22}"/>
              </a:ext>
            </a:extLst>
          </p:cNvPr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0" name="Proceso 23">
            <a:extLst>
              <a:ext uri="{FF2B5EF4-FFF2-40B4-BE49-F238E27FC236}">
                <a16:creationId xmlns:a16="http://schemas.microsoft.com/office/drawing/2014/main" id="{123EC9B2-DC5F-44FF-B4EB-2BE94CE07398}"/>
              </a:ext>
            </a:extLst>
          </p:cNvPr>
          <p:cNvSpPr/>
          <p:nvPr/>
        </p:nvSpPr>
        <p:spPr>
          <a:xfrm>
            <a:off x="7187130" y="4942323"/>
            <a:ext cx="2066701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1" name="Proceso 24">
            <a:extLst>
              <a:ext uri="{FF2B5EF4-FFF2-40B4-BE49-F238E27FC236}">
                <a16:creationId xmlns:a16="http://schemas.microsoft.com/office/drawing/2014/main" id="{09036CB5-A01F-4D49-9A31-54FDD9DF5E35}"/>
              </a:ext>
            </a:extLst>
          </p:cNvPr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2" name="Proceso 25">
            <a:extLst>
              <a:ext uri="{FF2B5EF4-FFF2-40B4-BE49-F238E27FC236}">
                <a16:creationId xmlns:a16="http://schemas.microsoft.com/office/drawing/2014/main" id="{6D1D57B2-8203-4563-ADBC-536655AF9347}"/>
              </a:ext>
            </a:extLst>
          </p:cNvPr>
          <p:cNvSpPr/>
          <p:nvPr/>
        </p:nvSpPr>
        <p:spPr>
          <a:xfrm>
            <a:off x="9373869" y="4938301"/>
            <a:ext cx="2470586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3" name="Proceso 26">
            <a:extLst>
              <a:ext uri="{FF2B5EF4-FFF2-40B4-BE49-F238E27FC236}">
                <a16:creationId xmlns:a16="http://schemas.microsoft.com/office/drawing/2014/main" id="{3C8ACB2A-7EE8-4D6C-AF65-FBD479F9DCC2}"/>
              </a:ext>
            </a:extLst>
          </p:cNvPr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258378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B2152-30E3-4565-9CC1-B46A8B3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Los paradigmas de programación también restringen cómo se puede modelar la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812D4-360B-4C6A-BE34-B4E407E5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9284736" cy="4532996"/>
          </a:xfrm>
        </p:spPr>
        <p:txBody>
          <a:bodyPr>
            <a:normAutofit/>
          </a:bodyPr>
          <a:lstStyle/>
          <a:p>
            <a:r>
              <a:rPr lang="es-ES" dirty="0"/>
              <a:t>Orientación a objetos (POO)</a:t>
            </a:r>
          </a:p>
          <a:p>
            <a:r>
              <a:rPr lang="es-ES" dirty="0"/>
              <a:t>Programación imperativa (programación procedural)</a:t>
            </a:r>
          </a:p>
          <a:p>
            <a:pPr lvl="1"/>
            <a:r>
              <a:rPr lang="es-ES" dirty="0"/>
              <a:t>Como tradicionalmente se ha programado</a:t>
            </a:r>
          </a:p>
          <a:p>
            <a:pPr lvl="1"/>
            <a:r>
              <a:rPr lang="es-ES" dirty="0"/>
              <a:t>Se debe especificar siempre el cómo hacer las cosas.</a:t>
            </a:r>
          </a:p>
          <a:p>
            <a:r>
              <a:rPr lang="es-ES" dirty="0"/>
              <a:t>Programación funcional (programación declarativa)</a:t>
            </a:r>
          </a:p>
          <a:p>
            <a:pPr lvl="1"/>
            <a:r>
              <a:rPr lang="es-ES" dirty="0"/>
              <a:t>Lenguajes como </a:t>
            </a:r>
            <a:r>
              <a:rPr lang="es-ES" dirty="0" err="1"/>
              <a:t>Scheme</a:t>
            </a:r>
            <a:r>
              <a:rPr lang="es-ES" dirty="0"/>
              <a:t>, </a:t>
            </a:r>
            <a:r>
              <a:rPr lang="es-ES" dirty="0" err="1"/>
              <a:t>Erlang</a:t>
            </a:r>
            <a:r>
              <a:rPr lang="es-ES" dirty="0"/>
              <a:t>, </a:t>
            </a:r>
            <a:r>
              <a:rPr lang="es-ES" dirty="0" err="1"/>
              <a:t>Rust</a:t>
            </a:r>
            <a:r>
              <a:rPr lang="es-ES" dirty="0"/>
              <a:t>,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Caml</a:t>
            </a:r>
            <a:r>
              <a:rPr lang="es-ES" dirty="0"/>
              <a:t> , Scala, F# y Haskell.</a:t>
            </a:r>
          </a:p>
          <a:p>
            <a:pPr lvl="1"/>
            <a:r>
              <a:rPr lang="es-ES" dirty="0"/>
              <a:t>En Python, </a:t>
            </a:r>
            <a:r>
              <a:rPr lang="es-ES" dirty="0" err="1"/>
              <a:t>MapReduce</a:t>
            </a:r>
            <a:endParaRPr lang="es-ES" dirty="0"/>
          </a:p>
          <a:p>
            <a:pPr lvl="1"/>
            <a:r>
              <a:rPr lang="es-ES" dirty="0"/>
              <a:t>Una breve introducción en:</a:t>
            </a:r>
            <a:endParaRPr lang="es-CO" sz="2800" dirty="0"/>
          </a:p>
          <a:p>
            <a:pPr lvl="2"/>
            <a:r>
              <a:rPr lang="es-CO" sz="1200" dirty="0">
                <a:hlinkClick r:id="rId2"/>
              </a:rPr>
              <a:t>https://relopezbriega.github.io/blog/2015/02/01/programacion-funcional-con-python/</a:t>
            </a:r>
            <a:r>
              <a:rPr lang="es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5603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BF79DD-808A-4E35-8450-289AC9EF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Modelado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17EBD7-75B9-4A2B-9107-9C20B9018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088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BED2F1-2517-4614-96F7-536DF9C8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lenguaje de modelado es cualquier lenguaje artificial que se puede usar para expresar información o conocimiento o sistemas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66C0C56-41CB-4A70-BF7A-741F8B6F6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1333"/>
            <a:ext cx="10515600" cy="3975630"/>
          </a:xfrm>
        </p:spPr>
        <p:txBody>
          <a:bodyPr/>
          <a:lstStyle/>
          <a:p>
            <a:r>
              <a:rPr lang="es-ES" dirty="0"/>
              <a:t>Un lenguaje de modelado debe considerar una estructura que está definida por un conjunto consistente de reglas. </a:t>
            </a:r>
          </a:p>
          <a:p>
            <a:r>
              <a:rPr lang="es-ES" dirty="0"/>
              <a:t>Las reglas se utilizan para interpretar el significado de los componentes de la estructura.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C46C5D-50C2-4B98-808A-D77D5A71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5" y="4206715"/>
            <a:ext cx="7937146" cy="21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F58E-2C7A-4244-8343-C059446F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lenguaje de modelado puede ser gráfico o textual. </a:t>
            </a:r>
            <a:r>
              <a:rPr lang="es-ES" sz="1800" dirty="0"/>
              <a:t>(He, Xiao;2007)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9E685-029F-4D49-A110-A5928B61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MX" dirty="0"/>
              <a:t>Los lenguajes de modelado gráfico, utilizan una técnica de diagrama con símbolos que representan conceptos y líneas que conectan los símbolos (relaciones) y varias otras notaciones gráficas para representar restricciones.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UML - Lenguaje de Modelado Unificado. Diagramas Causales. Modelos BPMN. Esquemas preconceptuales</a:t>
            </a:r>
          </a:p>
          <a:p>
            <a:pPr>
              <a:lnSpc>
                <a:spcPct val="100000"/>
              </a:lnSpc>
            </a:pPr>
            <a:r>
              <a:rPr lang="es-MX" dirty="0"/>
              <a:t>Los lenguajes de modelado textual, pueden usar palabras clave estandarizadas acompañadas de parámetros o términos y frases en lenguaje natural para hacer expresiones interpretables por computadora.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SQL - Lenguaje Estructurado de consultas. </a:t>
            </a:r>
            <a:r>
              <a:rPr lang="es-MX" b="1" dirty="0"/>
              <a:t>OCL 2.0</a:t>
            </a:r>
            <a:r>
              <a:rPr lang="es-MX" dirty="0"/>
              <a:t> (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Constraint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 2.0) es un lenguaje para la descripción formal de expresiones en los modelos UML.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9451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192BC-08EA-400F-A0E0-3EA687C0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Estos lenguajes se pueden complementar entre sí. Ejemplo, UML (diagrama de clases) y OCL</a:t>
            </a:r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B71974F8-6CB8-47F5-86A4-4D9BEF990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066981"/>
              </p:ext>
            </p:extLst>
          </p:nvPr>
        </p:nvGraphicFramePr>
        <p:xfrm>
          <a:off x="7097478" y="4026777"/>
          <a:ext cx="3541889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1889">
                  <a:extLst>
                    <a:ext uri="{9D8B030D-6E8A-4147-A177-3AD203B41FA5}">
                      <a16:colId xmlns:a16="http://schemas.microsoft.com/office/drawing/2014/main" val="253871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 err="1"/>
                        <a:t>Account</a:t>
                      </a:r>
                      <a:endParaRPr lang="es-C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6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-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: Real</a:t>
                      </a:r>
                    </a:p>
                    <a:p>
                      <a:r>
                        <a:rPr lang="es-CO" dirty="0"/>
                        <a:t>- balance: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1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+ </a:t>
                      </a:r>
                      <a:r>
                        <a:rPr lang="es-CO" dirty="0" err="1"/>
                        <a:t>deposit</a:t>
                      </a:r>
                      <a:r>
                        <a:rPr lang="es-CO" dirty="0"/>
                        <a:t>(Real :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4795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A217454-5A76-4091-A82F-D1FC0E46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480380"/>
            <a:ext cx="5192335" cy="2946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D5B0E7-67C7-4890-BD91-FD07B78723D2}"/>
              </a:ext>
            </a:extLst>
          </p:cNvPr>
          <p:cNvSpPr txBox="1"/>
          <p:nvPr/>
        </p:nvSpPr>
        <p:spPr>
          <a:xfrm>
            <a:off x="382796" y="524211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https://slideplayer.com/slide/8628343/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D78DDD-00A6-40BA-B5BB-0ED3C9E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3" y="2479158"/>
            <a:ext cx="5772150" cy="1019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8BEC003-AB58-47DB-99A6-C6A7BC4B892B}"/>
              </a:ext>
            </a:extLst>
          </p:cNvPr>
          <p:cNvSpPr txBox="1"/>
          <p:nvPr/>
        </p:nvSpPr>
        <p:spPr>
          <a:xfrm>
            <a:off x="5820423" y="22424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https://www.youtube.com/watch?v=jlHXbkbIbJs</a:t>
            </a:r>
          </a:p>
        </p:txBody>
      </p:sp>
    </p:spTree>
    <p:extLst>
      <p:ext uri="{BB962C8B-B14F-4D97-AF65-F5344CB8AC3E}">
        <p14:creationId xmlns:p14="http://schemas.microsoft.com/office/powerpoint/2010/main" val="967962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36A-836A-4E74-A26D-7D74F4D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Según el Lenguaje de Modelado Unificado (UML) y Lenguaje de Modelado para Sistemas (</a:t>
            </a:r>
            <a:r>
              <a:rPr lang="es-CO" dirty="0" err="1"/>
              <a:t>SysML</a:t>
            </a:r>
            <a:r>
              <a:rPr lang="es-CO" dirty="0"/>
              <a:t>) se tiene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87676-9B95-42FD-9504-E681B49F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69234866-D19D-4B9C-AB0E-1AA88DCE947E}"/>
              </a:ext>
            </a:extLst>
          </p:cNvPr>
          <p:cNvGraphicFramePr>
            <a:graphicFrameLocks/>
          </p:cNvGraphicFramePr>
          <p:nvPr/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96D04B7-CA23-40CA-89D6-1B0F26C5FE60}"/>
              </a:ext>
            </a:extLst>
          </p:cNvPr>
          <p:cNvSpPr/>
          <p:nvPr/>
        </p:nvSpPr>
        <p:spPr>
          <a:xfrm>
            <a:off x="7010400" y="4280452"/>
            <a:ext cx="3352800" cy="100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4A4E2C-C5FD-4683-A91E-E157847FD1D4}"/>
              </a:ext>
            </a:extLst>
          </p:cNvPr>
          <p:cNvSpPr txBox="1"/>
          <p:nvPr/>
        </p:nvSpPr>
        <p:spPr>
          <a:xfrm>
            <a:off x="6957392" y="502764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11337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F7D57-2BE1-444C-844B-3661C70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 general, un modelo de base de datos relacional estar compuesto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6286A-A05E-4167-9751-4C0C6EFC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905000"/>
            <a:ext cx="10515600" cy="478734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s-CO" b="1" dirty="0"/>
              <a:t>Entidades: </a:t>
            </a:r>
            <a:r>
              <a:rPr lang="es-CO" dirty="0"/>
              <a:t>todo lo que existe y es capaz de ser descrito (sustantivo).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Atributos: </a:t>
            </a:r>
            <a:r>
              <a:rPr lang="es-CO" dirty="0"/>
              <a:t>es una característica (adjetivo o sustantivo) de una entidad; estos sirven para identificarla, relacionarla y describirla.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Relaciones: </a:t>
            </a:r>
            <a:r>
              <a:rPr lang="es-CO" dirty="0"/>
              <a:t>la conexión que existe entre 2 entidades (verbo).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Cardinalidad: </a:t>
            </a:r>
            <a:r>
              <a:rPr lang="es-CO" dirty="0"/>
              <a:t>número de ocurrencias que pueden existir entre un par de entidades. </a:t>
            </a:r>
          </a:p>
          <a:p>
            <a:pPr algn="just"/>
            <a:r>
              <a:rPr lang="es-CO" b="1" dirty="0"/>
              <a:t>Clave: </a:t>
            </a:r>
            <a:r>
              <a:rPr lang="es-CO" dirty="0"/>
              <a:t>uno o más atributos que "juntos" identifican de manera única a una entidad. “</a:t>
            </a:r>
            <a:r>
              <a:rPr lang="es-CO" i="1" dirty="0"/>
              <a:t>Atributos que Identifican”.</a:t>
            </a:r>
            <a:r>
              <a:rPr lang="es-CO" dirty="0"/>
              <a:t> </a:t>
            </a:r>
          </a:p>
          <a:p>
            <a:pPr algn="just"/>
            <a:r>
              <a:rPr lang="es-CO" b="1" dirty="0"/>
              <a:t>Clave Candidata</a:t>
            </a:r>
            <a:r>
              <a:rPr lang="es-CO" dirty="0"/>
              <a:t>: son las posibles claves que pueden identificar de manera única una entidad. </a:t>
            </a:r>
          </a:p>
          <a:p>
            <a:pPr algn="just"/>
            <a:r>
              <a:rPr lang="es-CO" b="1" dirty="0"/>
              <a:t>Clave Primaria: </a:t>
            </a:r>
            <a:r>
              <a:rPr lang="es-CO" dirty="0"/>
              <a:t>es la clave candidata con menos cantidad de atributos.</a:t>
            </a:r>
          </a:p>
          <a:p>
            <a:pPr algn="just"/>
            <a:r>
              <a:rPr lang="es-CO" b="1" dirty="0"/>
              <a:t>Clave foránea: </a:t>
            </a:r>
            <a:r>
              <a:rPr lang="es-CO" dirty="0"/>
              <a:t>es un atributo que relaciona una entidad con otra. </a:t>
            </a:r>
            <a:r>
              <a:rPr lang="es-CO" i="1" dirty="0"/>
              <a:t>“Atributos que relacionan”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816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238E-4F2F-48B9-9ABF-E1E3100F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Para construir modelos de datos existen diversas notaciones: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DE8AA-A888-4713-B78C-4E73C62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Notación Chen: </a:t>
            </a:r>
            <a:r>
              <a:rPr lang="es-CO" dirty="0"/>
              <a:t>Fue planteada por Peter Chen en los setenta.</a:t>
            </a:r>
          </a:p>
          <a:p>
            <a:endParaRPr lang="es-CO" dirty="0"/>
          </a:p>
        </p:txBody>
      </p:sp>
      <p:pic>
        <p:nvPicPr>
          <p:cNvPr id="4" name="Picture 4" descr="Archivo:Ejemplo Diagrama E-R extendido.PNG">
            <a:hlinkClick r:id="rId2"/>
            <a:extLst>
              <a:ext uri="{FF2B5EF4-FFF2-40B4-BE49-F238E27FC236}">
                <a16:creationId xmlns:a16="http://schemas.microsoft.com/office/drawing/2014/main" id="{78C6BD73-9CF9-49C6-B6F3-58E9F4B3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415" y="2825209"/>
            <a:ext cx="6786610" cy="3351754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B644867-EA29-466C-9879-1D493DF72497}"/>
              </a:ext>
            </a:extLst>
          </p:cNvPr>
          <p:cNvGrpSpPr/>
          <p:nvPr/>
        </p:nvGrpSpPr>
        <p:grpSpPr>
          <a:xfrm>
            <a:off x="5858181" y="5553746"/>
            <a:ext cx="224280" cy="177840"/>
            <a:chOff x="5858181" y="5553746"/>
            <a:chExt cx="2242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14:cNvPr>
                <p14:cNvContentPartPr/>
                <p14:nvPr/>
              </p14:nvContentPartPr>
              <p14:xfrm>
                <a:off x="5895621" y="5568866"/>
                <a:ext cx="360" cy="9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6981" y="5559866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14:cNvPr>
                <p14:cNvContentPartPr/>
                <p14:nvPr/>
              </p14:nvContentPartPr>
              <p14:xfrm>
                <a:off x="5909661" y="5592986"/>
                <a:ext cx="172800" cy="44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661" y="5584346"/>
                  <a:ext cx="190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14:cNvPr>
                <p14:cNvContentPartPr/>
                <p14:nvPr/>
              </p14:nvContentPartPr>
              <p14:xfrm>
                <a:off x="5858181" y="5553746"/>
                <a:ext cx="125640" cy="177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9181" y="5544746"/>
                  <a:ext cx="1432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14:cNvPr>
              <p14:cNvContentPartPr/>
              <p14:nvPr/>
            </p14:nvContentPartPr>
            <p14:xfrm>
              <a:off x="6552621" y="3740066"/>
              <a:ext cx="1440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43621" y="3731426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14:cNvPr>
              <p14:cNvContentPartPr/>
              <p14:nvPr/>
            </p14:nvContentPartPr>
            <p14:xfrm>
              <a:off x="8308701" y="3748706"/>
              <a:ext cx="14400" cy="32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00061" y="3739706"/>
                <a:ext cx="320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14:cNvPr>
              <p14:cNvContentPartPr/>
              <p14:nvPr/>
            </p14:nvContentPartPr>
            <p14:xfrm>
              <a:off x="4175541" y="3820346"/>
              <a:ext cx="14400" cy="5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6901" y="3811706"/>
                <a:ext cx="32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14:cNvPr>
              <p14:cNvContentPartPr/>
              <p14:nvPr/>
            </p14:nvContentPartPr>
            <p14:xfrm>
              <a:off x="9451701" y="3237146"/>
              <a:ext cx="131040" cy="828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42701" y="3228146"/>
                <a:ext cx="14868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76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23D9-DD21-428E-A802-7987E07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100" b="1" dirty="0"/>
              <a:t>Notación Barker: </a:t>
            </a:r>
            <a:r>
              <a:rPr lang="es-CO" sz="3100" dirty="0"/>
              <a:t>fue adoptada por Oracle </a:t>
            </a:r>
            <a:r>
              <a:rPr lang="es-CO" sz="3100" dirty="0" err="1"/>
              <a:t>Corporation</a:t>
            </a:r>
            <a:r>
              <a:rPr lang="es-CO" sz="3100" dirty="0"/>
              <a:t> en sus productos de modelado de datos.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62732-BCE1-49D5-B107-040F461C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436385-CA76-42CA-8120-83F16243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133600"/>
            <a:ext cx="8440094" cy="360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6997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32076-D477-4D87-84AA-EF686C46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400" b="1" dirty="0"/>
              <a:t>IE (</a:t>
            </a:r>
            <a:r>
              <a:rPr lang="es-CO" sz="2400" b="1" dirty="0" err="1"/>
              <a:t>Information</a:t>
            </a:r>
            <a:r>
              <a:rPr lang="es-CO" sz="2400" b="1" dirty="0"/>
              <a:t> </a:t>
            </a:r>
            <a:r>
              <a:rPr lang="es-CO" sz="2400" b="1" dirty="0" err="1"/>
              <a:t>Engineering</a:t>
            </a:r>
            <a:r>
              <a:rPr lang="es-CO" sz="2400" b="1" dirty="0"/>
              <a:t>): </a:t>
            </a:r>
            <a:r>
              <a:rPr lang="es-CO" sz="2400" dirty="0"/>
              <a:t>desarrollada inicialmente por Clive Finkelstein quien luego la refinó con el apoyo de James Martin;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10540-C132-4E68-9D26-8B7B50DE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Aunque es clara e intuitiva, sólo sirve para modelos de alto nivel de abstracción (modelos lógicos), pues no permite modelar los atributos de las entidades .</a:t>
            </a:r>
          </a:p>
          <a:p>
            <a:endParaRPr lang="es-CO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C5B42A-AD12-485C-A992-4B9B0B89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87" y="3270801"/>
            <a:ext cx="8635975" cy="2734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09310-A598-486B-862B-4776C9515245}"/>
              </a:ext>
            </a:extLst>
          </p:cNvPr>
          <p:cNvSpPr/>
          <p:nvPr/>
        </p:nvSpPr>
        <p:spPr>
          <a:xfrm>
            <a:off x="5041391" y="6233890"/>
            <a:ext cx="700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http://www.agiledata.org/essays/dataModeling101.html</a:t>
            </a:r>
          </a:p>
        </p:txBody>
      </p:sp>
    </p:spTree>
    <p:extLst>
      <p:ext uri="{BB962C8B-B14F-4D97-AF65-F5344CB8AC3E}">
        <p14:creationId xmlns:p14="http://schemas.microsoft.com/office/powerpoint/2010/main" val="339098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Unidades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2000" dirty="0"/>
              <a:t>Unidad 1. Introducción al Modelado de Sistemas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2. Fundamentos de Modelado de Datos Geoespaciales (Prof. John Ballesteros)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3. Fundamentos de Modelado de Series de Tiempo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4. Fundamentos de Modelado basado en Agentes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5. Validación de Modelos (Prof. Eddy Mesa)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6. Fundamentos de Análisis y Diseño de Experimentos (Prof. Eddy Mesa)</a:t>
            </a:r>
          </a:p>
          <a:p>
            <a:pPr>
              <a:lnSpc>
                <a:spcPct val="150000"/>
              </a:lnSpc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317006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A3D19-E30D-469B-8A31-133C737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34" y="542855"/>
            <a:ext cx="8911687" cy="1280890"/>
          </a:xfrm>
        </p:spPr>
        <p:txBody>
          <a:bodyPr>
            <a:noAutofit/>
          </a:bodyPr>
          <a:lstStyle/>
          <a:p>
            <a:r>
              <a:rPr lang="es-CO" sz="2400" b="1" dirty="0"/>
              <a:t>IDEF1X  (Data </a:t>
            </a:r>
            <a:r>
              <a:rPr lang="es-CO" sz="2400" b="1" dirty="0" err="1"/>
              <a:t>Modeling</a:t>
            </a:r>
            <a:r>
              <a:rPr lang="es-CO" sz="2400" b="1" dirty="0"/>
              <a:t>): </a:t>
            </a:r>
            <a:r>
              <a:rPr lang="es-CO" sz="2400" dirty="0"/>
              <a:t>desarrollada por el Departamento de Defensa de los Estados Unidos dentro de una familia de estándares llamada IDEF(</a:t>
            </a:r>
            <a:r>
              <a:rPr lang="es-CO" sz="2400" dirty="0" err="1"/>
              <a:t>Integrated</a:t>
            </a:r>
            <a:r>
              <a:rPr lang="es-CO" sz="2400" dirty="0"/>
              <a:t>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Method</a:t>
            </a:r>
            <a:r>
              <a:rPr lang="es-CO" sz="2400" dirty="0"/>
              <a:t>). 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69333-5E0C-4C85-9416-14F37F89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036C-636D-4CCB-A60C-0E4C70AC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794780"/>
            <a:ext cx="8660958" cy="37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14:cNvPr>
              <p14:cNvContentPartPr/>
              <p14:nvPr/>
            </p14:nvContentPartPr>
            <p14:xfrm>
              <a:off x="10125261" y="4234706"/>
              <a:ext cx="383040" cy="360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6261" y="4225706"/>
                <a:ext cx="400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14:cNvPr>
              <p14:cNvContentPartPr/>
              <p14:nvPr/>
            </p14:nvContentPartPr>
            <p14:xfrm>
              <a:off x="2950821" y="4139306"/>
              <a:ext cx="356760" cy="691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181" y="4130306"/>
                <a:ext cx="37440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04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BAFF6-FF39-4AAC-895E-B163EEB0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UML (</a:t>
            </a: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Modeling</a:t>
            </a:r>
            <a:r>
              <a:rPr lang="es-ES" sz="2800" dirty="0"/>
              <a:t> </a:t>
            </a:r>
            <a:r>
              <a:rPr lang="es-ES" sz="2800" dirty="0" err="1"/>
              <a:t>Language</a:t>
            </a:r>
            <a:r>
              <a:rPr lang="es-ES" sz="2800" dirty="0"/>
              <a:t>): si bien es un  lenguaje de modelado objetual, se puede extender a través de perfiles para soportar otro tipo de modelos.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5" name="Picture 2" descr="http://ict.udlap.mx/people/carlos/is346/images/modelo_uml.gif">
            <a:extLst>
              <a:ext uri="{FF2B5EF4-FFF2-40B4-BE49-F238E27FC236}">
                <a16:creationId xmlns:a16="http://schemas.microsoft.com/office/drawing/2014/main" id="{0D83DEBE-EEE6-48E2-8D4F-C8900C6D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539" y="1999996"/>
            <a:ext cx="8911687" cy="406837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14:cNvPr>
              <p14:cNvContentPartPr/>
              <p14:nvPr/>
            </p14:nvContentPartPr>
            <p14:xfrm>
              <a:off x="3033621" y="5410466"/>
              <a:ext cx="610560" cy="518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4981" y="5401826"/>
                <a:ext cx="6282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679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75BB4-097C-494A-817E-2E18B7C0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565"/>
            <a:ext cx="8911687" cy="1507435"/>
          </a:xfrm>
        </p:spPr>
        <p:txBody>
          <a:bodyPr>
            <a:normAutofit fontScale="90000"/>
          </a:bodyPr>
          <a:lstStyle/>
          <a:p>
            <a:r>
              <a:rPr lang="es-CO" dirty="0"/>
              <a:t>Estas notaciones y otras, son relevantes considerando que las bases de datos NO son Sólo Relacionales, Ni Sólo SQL.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F31786-3A7A-4912-AC2B-9E033A4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1905000"/>
            <a:ext cx="7947490" cy="462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C0012-58EC-4F26-A2E0-34691BFD9237}"/>
              </a:ext>
            </a:extLst>
          </p:cNvPr>
          <p:cNvSpPr/>
          <p:nvPr/>
        </p:nvSpPr>
        <p:spPr>
          <a:xfrm>
            <a:off x="4689397" y="6529701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25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E28A5-BD61-4F54-93D7-238C83D0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9796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Ejercicio en Clase, dado el modelo convertirlo en IE y UML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A7866-4768-44C6-9ACD-60AD943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C015A3-3745-4D93-8244-8B074B2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1438229"/>
            <a:ext cx="4613031" cy="20989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CDF7DA6-0019-445F-A46C-B26A69C0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8098" y="2637311"/>
            <a:ext cx="7183902" cy="418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9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32B35-BBA6-48E7-93DA-F955E4B9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 recomendadas para la semana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C31C0-E1C9-47A7-9A8C-4168843B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Aparte de comenzar o ampliar la búsqueda para el </a:t>
            </a:r>
            <a:r>
              <a:rPr lang="es-CO" dirty="0" err="1"/>
              <a:t>working</a:t>
            </a:r>
            <a:r>
              <a:rPr lang="es-CO" dirty="0"/>
              <a:t> </a:t>
            </a:r>
            <a:r>
              <a:rPr lang="es-CO" dirty="0" err="1"/>
              <a:t>paper</a:t>
            </a:r>
            <a:r>
              <a:rPr lang="es-CO" dirty="0"/>
              <a:t>.</a:t>
            </a:r>
          </a:p>
          <a:p>
            <a:r>
              <a:rPr lang="en-US" dirty="0"/>
              <a:t>Simon, Herbert. Prediction and Prescription in Systems Modeling. 1989</a:t>
            </a:r>
          </a:p>
          <a:p>
            <a:r>
              <a:rPr lang="en-US" dirty="0"/>
              <a:t>Troch, Inge; </a:t>
            </a:r>
            <a:r>
              <a:rPr lang="en-US" dirty="0" err="1"/>
              <a:t>Breiternecker</a:t>
            </a:r>
            <a:r>
              <a:rPr lang="en-US" dirty="0"/>
              <a:t>, Felix. Modeling and Simulation of Dynamic Systems. 2009</a:t>
            </a:r>
          </a:p>
        </p:txBody>
      </p:sp>
    </p:spTree>
    <p:extLst>
      <p:ext uri="{BB962C8B-B14F-4D97-AF65-F5344CB8AC3E}">
        <p14:creationId xmlns:p14="http://schemas.microsoft.com/office/powerpoint/2010/main" val="2439152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181CD-6415-42EE-B570-A3C66437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Algunas 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137B3-960F-4A88-804B-9492141F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Xiao He (2007). "A metamodel for the notation of graphical modeling languages". In: </a:t>
            </a:r>
            <a:r>
              <a:rPr lang="en-US" i="1" dirty="0"/>
              <a:t>Computer Software and Applications Conference, 2007. COMPSAC 2007 - Vol. 1. 31st Annual International</a:t>
            </a:r>
            <a:r>
              <a:rPr lang="en-US" dirty="0"/>
              <a:t>, Volume 1, Issue , 24–27 July 2007, pp 219-224.</a:t>
            </a:r>
          </a:p>
          <a:p>
            <a:r>
              <a:rPr lang="en-US" dirty="0"/>
              <a:t>Systems Engineering Fundamentals. Archived 2006-02-11 at the </a:t>
            </a:r>
            <a:r>
              <a:rPr lang="en-US" dirty="0" err="1"/>
              <a:t>Wayback</a:t>
            </a:r>
            <a:r>
              <a:rPr lang="en-US" dirty="0"/>
              <a:t> Machine Defense Acquisition University Press, 2001</a:t>
            </a:r>
            <a:endParaRPr lang="es-CO" dirty="0"/>
          </a:p>
          <a:p>
            <a:endParaRPr lang="es-CO" u="sng" dirty="0"/>
          </a:p>
        </p:txBody>
      </p:sp>
    </p:spTree>
    <p:extLst>
      <p:ext uri="{BB962C8B-B14F-4D97-AF65-F5344CB8AC3E}">
        <p14:creationId xmlns:p14="http://schemas.microsoft.com/office/powerpoint/2010/main" val="58123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1718417"/>
          </a:xfrm>
        </p:spPr>
        <p:txBody>
          <a:bodyPr>
            <a:normAutofit lnSpcReduction="10000"/>
          </a:bodyPr>
          <a:lstStyle/>
          <a:p>
            <a:r>
              <a:rPr lang="es-CO" dirty="0"/>
              <a:t>Se recomienda seguir el formato indicado en </a:t>
            </a:r>
            <a:r>
              <a:rPr lang="es-CO" dirty="0">
                <a:hlinkClick r:id="rId2"/>
              </a:rPr>
              <a:t>https://revistas.udca.edu.co/index.php/ruadc/information/authors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1600" dirty="0"/>
              <a:t>Maestría y Doctorado. </a:t>
            </a:r>
            <a:r>
              <a:rPr lang="es-CO" sz="1600" dirty="0" err="1"/>
              <a:t>Working</a:t>
            </a:r>
            <a:r>
              <a:rPr lang="es-CO" sz="1600" dirty="0"/>
              <a:t> </a:t>
            </a:r>
            <a:r>
              <a:rPr lang="es-CO" sz="1600" dirty="0" err="1"/>
              <a:t>Paper</a:t>
            </a:r>
            <a:r>
              <a:rPr lang="es-CO" sz="1600" dirty="0"/>
              <a:t> respondiendo las preguntas: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¿Cuáles modelos se han usado para representar tu objeto de estudio?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Revisión crítica de los modelos. (Ventajas, mejoras que pueden plantearse,…)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Una aproximación de un modelo que mejore las falencias de los modelos o que integre las ventajas de los modelos. (Indicar de ser posible cómo validar el modelo, 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De ser posible realizar una simulación con la aproximación propuesta y compararla con las encontradas en la literatura.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Evaluación: Revisión individual de avances a fin de mes, separar cita por calendar. 4 Revisiones del 25% c/u.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Los estudiantes de especialización, se les recomienda encontrar un caso de estudio de su interés (por ejemplo, modelo de recomendación de productos de minimercado, puede inspirarse en </a:t>
            </a:r>
            <a:r>
              <a:rPr lang="es-CO" sz="1600" dirty="0" err="1"/>
              <a:t>Kaggle</a:t>
            </a:r>
            <a:r>
              <a:rPr lang="es-CO" sz="1600" dirty="0"/>
              <a:t>) y responder las mismas preguntas.</a:t>
            </a:r>
          </a:p>
        </p:txBody>
      </p:sp>
    </p:spTree>
    <p:extLst>
      <p:ext uri="{BB962C8B-B14F-4D97-AF65-F5344CB8AC3E}">
        <p14:creationId xmlns:p14="http://schemas.microsoft.com/office/powerpoint/2010/main" val="23431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teoría de sistemas es el estudio interdisciplinario de sistemas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Un sistema es un grupo cohesivo de partes interrelacionadas e interdependientes (dependientes recíprocamente) que pueden ser naturales o artificiales. </a:t>
            </a:r>
          </a:p>
          <a:p>
            <a:r>
              <a:rPr lang="es-MX" sz="3200" dirty="0"/>
              <a:t>En general, todo sistema está limitado por el espacio y el tiempo, influenciado por su entorno, definido por su estructura y propósito, y expresado a través de su funcionamiento. </a:t>
            </a:r>
          </a:p>
          <a:p>
            <a:r>
              <a:rPr lang="es-MX" sz="3200" dirty="0"/>
              <a:t>Un sistema puede ser más que la suma de sus partes si expresa sinergia o comportamiento emergente. 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7472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FF54E-C9AB-455E-B862-E176BA5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La sinergia es una interacción o cooperación que da lugar a un todo que es mayor que la simple suma de sus partes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310CB-0B94-4AFE-BFBB-6931729A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19563"/>
          </a:xfrm>
        </p:spPr>
        <p:txBody>
          <a:bodyPr/>
          <a:lstStyle/>
          <a:p>
            <a:r>
              <a:rPr lang="es-ES" dirty="0"/>
              <a:t>El término sinergia proviene de la palabra griega ática </a:t>
            </a:r>
            <a:r>
              <a:rPr lang="es-ES" dirty="0" err="1"/>
              <a:t>συνεργί</a:t>
            </a:r>
            <a:r>
              <a:rPr lang="es-ES" dirty="0"/>
              <a:t>α synergia de synergos, συνεργός, que significa "trabajar juntos".</a:t>
            </a:r>
            <a:endParaRPr lang="es-CO" dirty="0"/>
          </a:p>
        </p:txBody>
      </p:sp>
      <p:pic>
        <p:nvPicPr>
          <p:cNvPr id="1028" name="Picture 4" descr="Sinergia, el vuelo de los gansos - Amigastronomicas">
            <a:extLst>
              <a:ext uri="{FF2B5EF4-FFF2-40B4-BE49-F238E27FC236}">
                <a16:creationId xmlns:a16="http://schemas.microsoft.com/office/drawing/2014/main" id="{E880C1D7-DF89-412A-9BE0-0C4A4B54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9" y="488822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Un pájaro parado encima de una superficie&#10;&#10;Descripción generada automáticamente">
            <a:extLst>
              <a:ext uri="{FF2B5EF4-FFF2-40B4-BE49-F238E27FC236}">
                <a16:creationId xmlns:a16="http://schemas.microsoft.com/office/drawing/2014/main" id="{05F4E628-32D1-4D34-9408-8D0599B5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67" y="3190876"/>
            <a:ext cx="2451534" cy="1624012"/>
          </a:xfrm>
          <a:prstGeom prst="rect">
            <a:avLst/>
          </a:prstGeom>
        </p:spPr>
      </p:pic>
      <p:pic>
        <p:nvPicPr>
          <p:cNvPr id="5" name="Imagen 4" descr="Cara de una vaca&#10;&#10;Descripción generada automáticamente">
            <a:extLst>
              <a:ext uri="{FF2B5EF4-FFF2-40B4-BE49-F238E27FC236}">
                <a16:creationId xmlns:a16="http://schemas.microsoft.com/office/drawing/2014/main" id="{500E0193-7069-4C84-A293-07FCFA629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44" y="4349546"/>
            <a:ext cx="3407568" cy="22789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4D3C30-B798-41CF-8F5D-37285E61E016}"/>
              </a:ext>
            </a:extLst>
          </p:cNvPr>
          <p:cNvSpPr txBox="1"/>
          <p:nvPr/>
        </p:nvSpPr>
        <p:spPr>
          <a:xfrm>
            <a:off x="10044095" y="3636408"/>
            <a:ext cx="187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effectLst/>
              </a:rPr>
              <a:t>Los </a:t>
            </a:r>
            <a:r>
              <a:rPr lang="es-CO" dirty="0" err="1">
                <a:effectLst/>
              </a:rPr>
              <a:t>Oxpeckers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CC685F-F7FB-47E4-9F3D-9377CCC1F9E7}"/>
              </a:ext>
            </a:extLst>
          </p:cNvPr>
          <p:cNvSpPr txBox="1"/>
          <p:nvPr/>
        </p:nvSpPr>
        <p:spPr>
          <a:xfrm>
            <a:off x="838200" y="3439935"/>
            <a:ext cx="4933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>
                <a:effectLst/>
              </a:rPr>
              <a:t>Diversos virus ayudan a sus anfitriones atacando a su competencia. El virus de la hepatitis G ralentiza el crecimiento del VIH, el virus que causa el SIDA en los humanos.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9AEAF-305D-4BF5-BE6A-35338AB39837}"/>
              </a:ext>
            </a:extLst>
          </p:cNvPr>
          <p:cNvSpPr txBox="1"/>
          <p:nvPr/>
        </p:nvSpPr>
        <p:spPr>
          <a:xfrm>
            <a:off x="4708685" y="5151119"/>
            <a:ext cx="32375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effectLst/>
              </a:rPr>
              <a:t>Las bacterias se encuentran en los intestinos de varias especies, donde obtienen alimento al ayudarnos a descomponer los materiales digeribles.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34693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9661</TotalTime>
  <Words>3355</Words>
  <Application>Microsoft Office PowerPoint</Application>
  <PresentationFormat>Panorámica</PresentationFormat>
  <Paragraphs>323</Paragraphs>
  <Slides>65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7" baseType="lpstr">
      <vt:lpstr>Arial</vt:lpstr>
      <vt:lpstr>Bahnschrift Light SemiCondensed</vt:lpstr>
      <vt:lpstr>Calibri</vt:lpstr>
      <vt:lpstr>Calibri Light</vt:lpstr>
      <vt:lpstr>Cambria Math</vt:lpstr>
      <vt:lpstr>Century Gothic</vt:lpstr>
      <vt:lpstr>Corbel</vt:lpstr>
      <vt:lpstr>Times New Roman</vt:lpstr>
      <vt:lpstr>Wingdings 3</vt:lpstr>
      <vt:lpstr>Tema de Office</vt:lpstr>
      <vt:lpstr>Visio.Drawing.11</vt:lpstr>
      <vt:lpstr>Gráfico</vt:lpstr>
      <vt:lpstr>Modelado de Sistemas</vt:lpstr>
      <vt:lpstr>     </vt:lpstr>
      <vt:lpstr>     ¿Qué comprenderemos por Modelado de Sistemas? Es el estudio interdisciplinario del uso de modelos para conceptualizar y construir sistemas.</vt:lpstr>
      <vt:lpstr>Construyendo un modelo “creíble” de la realidad</vt:lpstr>
      <vt:lpstr>En términos generales, para un sistema se requiere especificar</vt:lpstr>
      <vt:lpstr>Unidades del Curso</vt:lpstr>
      <vt:lpstr>Evaluación del curso</vt:lpstr>
      <vt:lpstr>La teoría de sistemas es el estudio interdisciplinario de sistemas</vt:lpstr>
      <vt:lpstr>La sinergia es una interacción o cooperación que da lugar a un todo que es mayor que la simple suma de sus partes</vt:lpstr>
      <vt:lpstr>Comportamientos emergentes</vt:lpstr>
      <vt:lpstr>Cambiar una parte de un sistema puede afectar a otras partes o al sistema completo. </vt:lpstr>
      <vt:lpstr>Los objetivos de la teoría de sistemas son</vt:lpstr>
      <vt:lpstr>El pensamiento sistémico es la capacidad o destreza para realizar la resolución de problemas en sistemas complejos.</vt:lpstr>
      <vt:lpstr>Un sistema complejo es un sistema compuesto por muchos componentes que pueden interactuar entre sí</vt:lpstr>
      <vt:lpstr>Simular es el proceso de estudiar el comportamiento de un sistema existente o que será construido Kheir (1996) …</vt:lpstr>
      <vt:lpstr>Conceptos de Modelado de Sistemas</vt:lpstr>
      <vt:lpstr>Modelado, proceso abstracción y representación (el modelo) de un objeto o un Fenómeno…</vt:lpstr>
      <vt:lpstr>Ejercicio, modelar un avión solamente con el papel entregado</vt:lpstr>
      <vt:lpstr>¿Cómo es tu avión respecto al de los compañeros?</vt:lpstr>
      <vt:lpstr>Claramente! Es un Golden Retriever</vt:lpstr>
      <vt:lpstr>Evaluar las características del modelo</vt:lpstr>
      <vt:lpstr>Modelar no es una tarea sencilla</vt:lpstr>
      <vt:lpstr>Es evidente que cada cual percibe su realidad</vt:lpstr>
      <vt:lpstr>¿Un modelo puede ser el resultado de percepciones?  ¿Los requisitos de un modelo pueden abstraerse objetivamente?</vt:lpstr>
      <vt:lpstr>¿Los modelos se realizan objetivamente?</vt:lpstr>
      <vt:lpstr>Existen miles de cosas que hacemos, pero para nosotros es quizás intuitivo…</vt:lpstr>
      <vt:lpstr>Nada mas alejado del día a día en la obtención de modelos</vt:lpstr>
      <vt:lpstr>El Clásico dilema en el Modelado de Software</vt:lpstr>
      <vt:lpstr>A la mayoría nos ha pasado, aplica evidentemente para modelos.</vt:lpstr>
      <vt:lpstr>Otro problema es trabajar en equipo…</vt:lpstr>
      <vt:lpstr>Modelar la Inteligencia o el Conocimiento, algunas aplicaciones</vt:lpstr>
      <vt:lpstr>Aprendizaje Supervisado Vs No Supervisado</vt:lpstr>
      <vt:lpstr>Otro caso de aplicación: Identificación y clasificación de especies</vt:lpstr>
      <vt:lpstr>En general un Modelo base para la construcción y evaluación se obtiene a partir de datos…</vt:lpstr>
      <vt:lpstr>Esquema para encontrar Modelos de aprendizaje de máquina</vt:lpstr>
      <vt:lpstr>Evaluamos que tanto aprendió nuestro modelo.</vt:lpstr>
      <vt:lpstr>La capacidad de generalización del modelo está influenciada por tres factores:</vt:lpstr>
      <vt:lpstr>Uno modelo de aprendizaje conexionista, red neuronal</vt:lpstr>
      <vt:lpstr>Un ejemplo genérico de sistemas conexionistas con base en polinomios.</vt:lpstr>
      <vt:lpstr>Ahora un perceptrón multicapa</vt:lpstr>
      <vt:lpstr>Aplicar un modelo de aprendizaje de máquinas es una tarea compleja</vt:lpstr>
      <vt:lpstr>La programación y los algoritmos son otra manera de representar la realidad que percibimos…</vt:lpstr>
      <vt:lpstr>Lenguajes de Alto Nivel</vt:lpstr>
      <vt:lpstr>Ahora Consultemos el índice TIOBE de popularidad</vt:lpstr>
      <vt:lpstr>La minería de datos junto con la analítica también inciden en la selección de un lenguaje de programación. </vt:lpstr>
      <vt:lpstr>Desde el 2007 Rexer Analytics realiza una encuesta sobre Minería de Datos, para el 2015 está configurada así, esta encuesta se actualiza cada 5 años: </vt:lpstr>
      <vt:lpstr>¿Cómo te denominarías a ti mismo?</vt:lpstr>
      <vt:lpstr>¿Cuáles técnicas o algoritmos usa y con que frecuencia?</vt:lpstr>
      <vt:lpstr>El informe completo puede consultarse en http://www.rexeranalytics.com/ </vt:lpstr>
      <vt:lpstr>Los paradigmas de programación también restringen cómo se puede modelar la realidad</vt:lpstr>
      <vt:lpstr>Lenguajes de Modelado</vt:lpstr>
      <vt:lpstr>Un lenguaje de modelado es cualquier lenguaje artificial que se puede usar para expresar información o conocimiento o sistemas</vt:lpstr>
      <vt:lpstr>Un lenguaje de modelado puede ser gráfico o textual. (He, Xiao;2007)</vt:lpstr>
      <vt:lpstr>Estos lenguajes se pueden complementar entre sí. Ejemplo, UML (diagrama de clases) y OCL</vt:lpstr>
      <vt:lpstr>Según el Lenguaje de Modelado Unificado (UML) y Lenguaje de Modelado para Sistemas (SysML) se tiene</vt:lpstr>
      <vt:lpstr>En general, un modelo de base de datos relacional estar compuesto por:</vt:lpstr>
      <vt:lpstr>Para construir modelos de datos existen diversas notaciones:</vt:lpstr>
      <vt:lpstr>Notación Barker: fue adoptada por Oracle Corporation en sus productos de modelado de datos. </vt:lpstr>
      <vt:lpstr>IE (Information Engineering): desarrollada inicialmente por Clive Finkelstein quien luego la refinó con el apoyo de James Martin; </vt:lpstr>
      <vt:lpstr>IDEF1X  (Data Modeling): desarrollada por el Departamento de Defensa de los Estados Unidos dentro de una familia de estándares llamada IDEF(Integrated DEFinition Method).  </vt:lpstr>
      <vt:lpstr>UML (Unified Modeling Language): si bien es un  lenguaje de modelado objetual, se puede extender a través de perfiles para soportar otro tipo de modelos. </vt:lpstr>
      <vt:lpstr>Estas notaciones y otras, son relevantes considerando que las bases de datos NO son Sólo Relacionales, Ni Sólo SQL.</vt:lpstr>
      <vt:lpstr>Ejercicio en Clase, dado el modelo convertirlo en IE y UML</vt:lpstr>
      <vt:lpstr>Lecturas recomendadas para la semana</vt:lpstr>
      <vt:lpstr>Algunas 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 Alonso Villa Garzón</dc:creator>
  <cp:lastModifiedBy>Fernan Alonso Villa Garzón</cp:lastModifiedBy>
  <cp:revision>36</cp:revision>
  <dcterms:created xsi:type="dcterms:W3CDTF">2021-03-13T01:30:22Z</dcterms:created>
  <dcterms:modified xsi:type="dcterms:W3CDTF">2021-03-19T18:35:26Z</dcterms:modified>
</cp:coreProperties>
</file>